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715000" cx="9144000"/>
  <p:notesSz cx="6858000" cy="9144000"/>
  <p:embeddedFontLs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a:t>
            </a:r>
            <a:r>
              <a:rPr lang="en-US"/>
              <a:t> </a:t>
            </a:r>
            <a:endParaRPr/>
          </a:p>
        </p:txBody>
      </p:sp>
      <p:sp>
        <p:nvSpPr>
          <p:cNvPr id="194" name="Google Shape;19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{\bf The subtle networks behind the economy.}   </a:t>
            </a:r>
            <a:endParaRPr/>
          </a:p>
          <a:p>
            <a:pPr indent="0" lvl="0" marL="0" rtl="0" algn="l">
              <a:spcBef>
                <a:spcPts val="0"/>
              </a:spcBef>
              <a:spcAft>
                <a:spcPts val="0"/>
              </a:spcAft>
              <a:buNone/>
            </a:pPr>
            <a:r>
              <a:rPr lang="en-US"/>
              <a:t>A credit card, selected as the 99th object in the popular exhibition by the British Museum, entitled {\it The History of the World in 100 Objects.} This card demonstrates the interconnected nature of the modern economy, creating subtle linkages that one normally does not even think of. The card was issued in the United Arab Emirates in 2009 by  the Hong Kong and Shanghai Banking Corporation, commonly known HSBC,  a London based bank. The card functions through protocols provided by VISA, an USA based credit association. Yet, the card adheres to Islamic banking principles, which operates in accordance with Fiqhal-Muamalat (Islamic rules of transactions), most notably the elimination of interest or {\it riba}.  The card is not limited to Muslims in the United Arab Emirates, but it is also offered to Muslim minorities in non-Muslim countries, and it is also used  by many non-Muslims who agree with its strict ethical guidelines</a:t>
            </a:r>
            <a:endParaRPr/>
          </a:p>
        </p:txBody>
      </p:sp>
      <p:sp>
        <p:nvSpPr>
          <p:cNvPr id="205" name="Google Shape;20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{\bf The subtle networks behind the economy.}   </a:t>
            </a:r>
            <a:endParaRPr/>
          </a:p>
        </p:txBody>
      </p:sp>
      <p:sp>
        <p:nvSpPr>
          <p:cNvPr id="214" name="Google Shape;21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930">
                <a:solidFill>
                  <a:schemeClr val="dk1"/>
                </a:solidFill>
                <a:latin typeface="Calibri"/>
                <a:ea typeface="Calibri"/>
                <a:cs typeface="Calibri"/>
                <a:sym typeface="Calibri"/>
              </a:rPr>
              <a:t>At a first look the two satellite maps of Image 1.3a/b are indistinguishable: lights shining brightly in highly populated areas, and dark spaces marking vast uninhabited forests and oceans. Yet, upon closer inspection something strange becomes apparent. The light in several regions, </a:t>
            </a:r>
            <a:r>
              <a:rPr b="1" lang="en-US" sz="930">
                <a:solidFill>
                  <a:schemeClr val="dk1"/>
                </a:solidFill>
                <a:latin typeface="Calibri"/>
                <a:ea typeface="Calibri"/>
                <a:cs typeface="Calibri"/>
                <a:sym typeface="Calibri"/>
              </a:rPr>
              <a:t>Toronto, Detroit, Cleveland, Columbus, Long Island have simply disappeared</a:t>
            </a:r>
            <a:r>
              <a:rPr lang="en-US" sz="930">
                <a:solidFill>
                  <a:schemeClr val="dk1"/>
                </a:solidFill>
                <a:latin typeface="Calibri"/>
                <a:ea typeface="Calibri"/>
                <a:cs typeface="Calibri"/>
                <a:sym typeface="Calibri"/>
              </a:rPr>
              <a:t>. This is not a doctored shot from the next Armageddon movie but represents a real image of the US Northeast on </a:t>
            </a:r>
            <a:r>
              <a:rPr b="1" lang="en-US" sz="930">
                <a:solidFill>
                  <a:schemeClr val="dk1"/>
                </a:solidFill>
                <a:latin typeface="Calibri"/>
                <a:ea typeface="Calibri"/>
                <a:cs typeface="Calibri"/>
                <a:sym typeface="Calibri"/>
              </a:rPr>
              <a:t>August 14, 2003, the night of a blackout that left an estimated 45 million people in eight US states and another 10 million in Ontario without power. </a:t>
            </a:r>
            <a:r>
              <a:rPr lang="en-US" sz="930">
                <a:solidFill>
                  <a:schemeClr val="dk1"/>
                </a:solidFill>
                <a:latin typeface="Calibri"/>
                <a:ea typeface="Calibri"/>
                <a:cs typeface="Calibri"/>
                <a:sym typeface="Calibri"/>
              </a:rPr>
              <a:t>It illustrates a much ignored aspect of networks, one that will be an important theme in this book: </a:t>
            </a:r>
            <a:r>
              <a:rPr b="1" lang="en-US" sz="930">
                <a:solidFill>
                  <a:schemeClr val="dk1"/>
                </a:solidFill>
                <a:latin typeface="Calibri"/>
                <a:ea typeface="Calibri"/>
                <a:cs typeface="Calibri"/>
                <a:sym typeface="Calibri"/>
              </a:rPr>
              <a:t>vulnerability due to interconnectivity. </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solidFill>
                  <a:schemeClr val="dk1"/>
                </a:solidFill>
                <a:latin typeface="Calibri"/>
                <a:ea typeface="Calibri"/>
                <a:cs typeface="Calibri"/>
                <a:sym typeface="Calibri"/>
              </a:rPr>
              <a:t>The 2003 blackout is a typical example of a cascading failure. When a network acts as a transportation system, a lo- cal failure shifts loads to other nodes. If the extra load is negligible, the rest of the system can seamlessly absorb it, and the failure remains effectively unnoticed. If the extra load is too much for the neighboring nodes to carry, they will either tip or redistribute the load to their neighbors. Either way, we are faced with a cascading failure, the magnitude of which depends on the network position and capacity of the nodes that have been removed in the first and subsequent rounds. Case in point is electricity: as it cannot be stored, when a line goes down, its power must be shifted to other lines. Most of the time, the neighboring lines have no difficulty carrying the extra load. If they do, they will also tip and redistribute their increased load to their neighbors. </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solidFill>
                  <a:schemeClr val="dk1"/>
                </a:solidFill>
                <a:latin typeface="Calibri"/>
                <a:ea typeface="Calibri"/>
                <a:cs typeface="Calibri"/>
                <a:sym typeface="Calibri"/>
              </a:rPr>
              <a:t>Cascading failures can occur in most complex systems. They take place on the </a:t>
            </a:r>
            <a:r>
              <a:rPr b="1" lang="en-US" sz="930">
                <a:solidFill>
                  <a:schemeClr val="dk1"/>
                </a:solidFill>
                <a:latin typeface="Calibri"/>
                <a:ea typeface="Calibri"/>
                <a:cs typeface="Calibri"/>
                <a:sym typeface="Calibri"/>
              </a:rPr>
              <a:t>Internet</a:t>
            </a:r>
            <a:r>
              <a:rPr lang="en-US" sz="930">
                <a:solidFill>
                  <a:schemeClr val="dk1"/>
                </a:solidFill>
                <a:latin typeface="Calibri"/>
                <a:ea typeface="Calibri"/>
                <a:cs typeface="Calibri"/>
                <a:sym typeface="Calibri"/>
              </a:rPr>
              <a:t>, when traffic is rerouted to bypass malfunctioning routers, occasionally creating denial of service attacks on routers that do not have the capacity to handle extra traffic. We witnessed one </a:t>
            </a:r>
            <a:r>
              <a:rPr b="1" lang="en-US" sz="930">
                <a:solidFill>
                  <a:schemeClr val="dk1"/>
                </a:solidFill>
                <a:latin typeface="Calibri"/>
                <a:ea typeface="Calibri"/>
                <a:cs typeface="Calibri"/>
                <a:sym typeface="Calibri"/>
              </a:rPr>
              <a:t>in 1997, when the International Monetary Fund </a:t>
            </a:r>
            <a:r>
              <a:rPr lang="en-US" sz="930">
                <a:solidFill>
                  <a:schemeClr val="dk1"/>
                </a:solidFill>
                <a:latin typeface="Calibri"/>
                <a:ea typeface="Calibri"/>
                <a:cs typeface="Calibri"/>
                <a:sym typeface="Calibri"/>
              </a:rPr>
              <a:t>pressured the central banks of several Pacific nations to limit their credit. There was a cascading failure behind the </a:t>
            </a:r>
            <a:r>
              <a:rPr b="1" lang="en-US" sz="930">
                <a:solidFill>
                  <a:schemeClr val="dk1"/>
                </a:solidFill>
                <a:latin typeface="Calibri"/>
                <a:ea typeface="Calibri"/>
                <a:cs typeface="Calibri"/>
                <a:sym typeface="Calibri"/>
              </a:rPr>
              <a:t>2009-2011 financial melt- down</a:t>
            </a:r>
            <a:r>
              <a:rPr lang="en-US" sz="930">
                <a:solidFill>
                  <a:schemeClr val="dk1"/>
                </a:solidFill>
                <a:latin typeface="Calibri"/>
                <a:ea typeface="Calibri"/>
                <a:cs typeface="Calibri"/>
                <a:sym typeface="Calibri"/>
              </a:rPr>
              <a:t>, when the US credit crisis paralyzed the economy of the globe, leaving behind scores of failed banks, corporations, and even bankrupt states. Cascading failures are occasionally our ally, however. The world wide effort to dry up the money supply of terrorist organizations is aimed at crippling terrorist networks, and doctors and researchers hope to induce cascading failures to kill cancer cells. </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n-US" sz="930">
                <a:solidFill>
                  <a:schemeClr val="dk1"/>
                </a:solidFill>
                <a:latin typeface="Calibri"/>
                <a:ea typeface="Calibri"/>
                <a:cs typeface="Calibri"/>
                <a:sym typeface="Calibri"/>
              </a:rPr>
              <a:t>The Northeast blackout illustrates an important theme of this book: we must understand how the network structure affects the robustness of a complex system. We will there- fore develop quantitative tools to assess the interplay between network structure and dynamical processes on net- works and their impact on failures. Although such failures may appear chaotic and unpredictable, we will learn that they follow rather reproducible laws that can be quantified and even predicted using the tools of network science. </a:t>
            </a:r>
            <a:endParaRPr sz="930"/>
          </a:p>
          <a:p>
            <a:pPr indent="0" lvl="0" marL="0" rtl="0" algn="l">
              <a:lnSpc>
                <a:spcPct val="80000"/>
              </a:lnSpc>
              <a:spcBef>
                <a:spcPts val="0"/>
              </a:spcBef>
              <a:spcAft>
                <a:spcPts val="0"/>
              </a:spcAft>
              <a:buNone/>
            </a:pPr>
            <a:r>
              <a:t/>
            </a:r>
            <a:endParaRPr sz="930"/>
          </a:p>
        </p:txBody>
      </p:sp>
      <p:sp>
        <p:nvSpPr>
          <p:cNvPr id="111" name="Google Shape;11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Why didn’t network science emerge two hundred years earlier? The networks it explores are by no means new: metabolic networks date back to the origins of life, with a history of four billion years, and the Internet is over four decades old. Furthermore, many disciplines, from bio- chemistry to sociology, and brain science, have been dealing with their notion of networks. Graph theory, a prolific subfield of mathematics, has focused on networks since 1735. Why do we dare to call network science the science of the 21st century? </a:t>
            </a:r>
            <a:endParaRPr/>
          </a:p>
          <a:p>
            <a:pPr indent="0" lvl="0" marL="0" rtl="0" algn="l">
              <a:spcBef>
                <a:spcPts val="0"/>
              </a:spcBef>
              <a:spcAft>
                <a:spcPts val="0"/>
              </a:spcAft>
              <a:buNone/>
            </a:pPr>
            <a:r>
              <a:t/>
            </a:r>
            <a:endParaRPr/>
          </a:p>
        </p:txBody>
      </p:sp>
      <p:sp>
        <p:nvSpPr>
          <p:cNvPr id="441" name="Google Shape;44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Something special happened at the dawn of the 21st century that transcended individual research fields and catalyzed the emergence of a new discipline (Image 1.5). To understand why this happened only now, and not two hundred years earlier, we need to discuss the forces that have contributed to the emergence of network science.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While the study of networks has a long history from graph theory to sociology, the modern chapter of network science emerged only during the first decade of the 21st century, following the publication of two seminal papers in 1998 [2] and 1999 [3]. The explosive interest in network science is well documented by the citation pattern of two classic network papers, the 1959 paper by Paul Erdos and Alfréd Rényi that marks the beginning of the study of random networks in graph theory [4] and the 1973 paper by Mark Granovetter, the most cited social network paper [5]. Both papers were hardly or only moderately cited before 2000. The explosive growth of citations to these papers in the 21st century documents the emergence of network science, drawing a new, interdisciplinary audience to these classic publications.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449" name="Google Shape;44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b="1" lang="en-US" sz="1020">
                <a:solidFill>
                  <a:schemeClr val="dk1"/>
                </a:solidFill>
                <a:latin typeface="Calibri"/>
                <a:ea typeface="Calibri"/>
                <a:cs typeface="Calibri"/>
                <a:sym typeface="Calibri"/>
              </a:rPr>
              <a:t>The emergence of network maps: </a:t>
            </a:r>
            <a:r>
              <a:rPr lang="en-US" sz="1020">
                <a:solidFill>
                  <a:schemeClr val="dk1"/>
                </a:solidFill>
                <a:latin typeface="Calibri"/>
                <a:ea typeface="Calibri"/>
                <a:cs typeface="Calibri"/>
                <a:sym typeface="Calibri"/>
              </a:rPr>
              <a:t>To describe the behavior of a system consisting of hundreds to billions of interacting components, we first need a map of the system’s wiring diagram. In a social system, this would require knowing the list of your friends, your friends’ friends, and so on. In the WWW, this map tells us which webpages link to each other. In the cell, this corresponds to a detailed list of binding interactions and reactions that the genes, proteins, and metabolites participate in. In the past, we either lacked the tools to map these networks out, or it was difficult to keep track of the huge amount of data behind these maps. The emergence of the Internet, offering effective and fast data sharing methods, together with cheap digital storage, fundamentally changed this, allows us to collect, assemble, share, and analyze data pertaining to real networks. </a:t>
            </a:r>
            <a:endParaRPr/>
          </a:p>
          <a:p>
            <a:pPr indent="0" lvl="0" marL="0" rtl="0" algn="l">
              <a:lnSpc>
                <a:spcPct val="80000"/>
              </a:lnSpc>
              <a:spcBef>
                <a:spcPts val="0"/>
              </a:spcBef>
              <a:spcAft>
                <a:spcPts val="0"/>
              </a:spcAft>
              <a:buNone/>
            </a:pPr>
            <a:r>
              <a:t/>
            </a:r>
            <a:endParaRPr sz="1020"/>
          </a:p>
          <a:p>
            <a:pPr indent="0" lvl="0" marL="0" marR="0" rtl="0" algn="l">
              <a:lnSpc>
                <a:spcPct val="80000"/>
              </a:lnSpc>
              <a:spcBef>
                <a:spcPts val="0"/>
              </a:spcBef>
              <a:spcAft>
                <a:spcPts val="0"/>
              </a:spcAft>
              <a:buClr>
                <a:schemeClr val="dk1"/>
              </a:buClr>
              <a:buSzPts val="1020"/>
              <a:buFont typeface="Calibri"/>
              <a:buNone/>
            </a:pPr>
            <a:r>
              <a:rPr lang="en-US" sz="1020">
                <a:solidFill>
                  <a:schemeClr val="dk1"/>
                </a:solidFill>
                <a:latin typeface="Calibri"/>
                <a:ea typeface="Calibri"/>
                <a:cs typeface="Calibri"/>
                <a:sym typeface="Calibri"/>
              </a:rPr>
              <a:t>While many of the canonical maps studied today in net- work science were not collected with the purpose of studying networks (Box 2):</a:t>
            </a:r>
            <a:endParaRPr/>
          </a:p>
          <a:p>
            <a:pPr indent="0" lvl="0" marL="0" rtl="0" algn="l">
              <a:lnSpc>
                <a:spcPct val="80000"/>
              </a:lnSpc>
              <a:spcBef>
                <a:spcPts val="0"/>
              </a:spcBef>
              <a:spcAft>
                <a:spcPts val="0"/>
              </a:spcAft>
              <a:buNone/>
            </a:pPr>
            <a:r>
              <a:rPr i="1" lang="en-US" sz="1020">
                <a:solidFill>
                  <a:schemeClr val="dk1"/>
                </a:solidFill>
                <a:latin typeface="Calibri"/>
                <a:ea typeface="Calibri"/>
                <a:cs typeface="Calibri"/>
                <a:sym typeface="Calibri"/>
              </a:rPr>
              <a:t>The list of chemical reactions that take place in a cell were discovered over a 150 year period by biochemists and biologists. In the 1990s they were collected in central databases, offering the first chance to assemble the networks behind a cell. </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i="1" lang="en-US" sz="1020">
                <a:solidFill>
                  <a:schemeClr val="dk1"/>
                </a:solidFill>
                <a:latin typeface="Calibri"/>
                <a:ea typeface="Calibri"/>
                <a:cs typeface="Calibri"/>
                <a:sym typeface="Calibri"/>
              </a:rPr>
              <a:t>The list of actors that play in each movie were traditionally scattered in books and encyclopedias. With the advent of the Internet, these disparate data were assembled into a central database by imdb.com, mainly to feed the curiosity of movie aficionados. The database offered the first chance for network scientists to explore the structure of the affiliation network behind Hollywood. </a:t>
            </a:r>
            <a:endParaRPr/>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rPr i="1" lang="en-US" sz="1020">
                <a:solidFill>
                  <a:schemeClr val="dk1"/>
                </a:solidFill>
                <a:latin typeface="Calibri"/>
                <a:ea typeface="Calibri"/>
                <a:cs typeface="Calibri"/>
                <a:sym typeface="Calibri"/>
              </a:rPr>
              <a:t>The detailed list of authors of millions of research papers were traditionally scattered in the table of content of thou- sands of journals, but recently the Web of Science, Google Scholar, and other sites assembled them into comprehensive databases, easing the search for scientific information. </a:t>
            </a:r>
            <a:endParaRPr sz="1020"/>
          </a:p>
          <a:p>
            <a:pPr indent="0" lvl="0" marL="0" marR="0" rtl="0" algn="l">
              <a:lnSpc>
                <a:spcPct val="80000"/>
              </a:lnSpc>
              <a:spcBef>
                <a:spcPts val="0"/>
              </a:spcBef>
              <a:spcAft>
                <a:spcPts val="0"/>
              </a:spcAft>
              <a:buClr>
                <a:schemeClr val="dk1"/>
              </a:buClr>
              <a:buSzPts val="1020"/>
              <a:buFont typeface="Calibri"/>
              <a:buNone/>
            </a:pPr>
            <a:r>
              <a:t/>
            </a:r>
            <a:endParaRPr sz="1020">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020"/>
              <a:buFont typeface="Calibri"/>
              <a:buNone/>
            </a:pPr>
            <a:r>
              <a:t/>
            </a:r>
            <a:endParaRPr sz="1020">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1020"/>
              <a:buFont typeface="Calibri"/>
              <a:buNone/>
            </a:pPr>
            <a:r>
              <a:rPr lang="en-US" sz="1020">
                <a:solidFill>
                  <a:schemeClr val="dk1"/>
                </a:solidFill>
                <a:latin typeface="Calibri"/>
                <a:ea typeface="Calibri"/>
                <a:cs typeface="Calibri"/>
                <a:sym typeface="Calibri"/>
              </a:rPr>
              <a:t>We also witnessed an explosion of map making at the end of the 1990s. These offered detailed maps of the networks behind numerous complex system, from cell to the economy. Examples include the CAIDA or DIMES project aimed at obtaining an accurate map of the Internet [8]; the hundreds of millions of dollars spent by biologists to systematically map out protein-protein inter- actions in human cells [6], or the Connectome project of the US National Institute of Health that aims to trace the neural connection in mammalian brains [7]. </a:t>
            </a:r>
            <a:endParaRPr sz="1020"/>
          </a:p>
          <a:p>
            <a:pPr indent="0" lvl="0" marL="0" rtl="0" algn="l">
              <a:lnSpc>
                <a:spcPct val="80000"/>
              </a:lnSpc>
              <a:spcBef>
                <a:spcPts val="0"/>
              </a:spcBef>
              <a:spcAft>
                <a:spcPts val="0"/>
              </a:spcAft>
              <a:buNone/>
            </a:pPr>
            <a:r>
              <a:t/>
            </a:r>
            <a:endParaRPr sz="1020"/>
          </a:p>
          <a:p>
            <a:pPr indent="0" lvl="0" marL="0" rtl="0" algn="l">
              <a:lnSpc>
                <a:spcPct val="80000"/>
              </a:lnSpc>
              <a:spcBef>
                <a:spcPts val="0"/>
              </a:spcBef>
              <a:spcAft>
                <a:spcPts val="0"/>
              </a:spcAft>
              <a:buNone/>
            </a:pPr>
            <a:r>
              <a:t/>
            </a:r>
            <a:endParaRPr sz="1020"/>
          </a:p>
        </p:txBody>
      </p:sp>
      <p:sp>
        <p:nvSpPr>
          <p:cNvPr id="457" name="Google Shape;45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The universality of network characteristics: </a:t>
            </a:r>
            <a:r>
              <a:rPr lang="en-US" sz="1200">
                <a:solidFill>
                  <a:schemeClr val="dk1"/>
                </a:solidFill>
                <a:latin typeface="Calibri"/>
                <a:ea typeface="Calibri"/>
                <a:cs typeface="Calibri"/>
                <a:sym typeface="Calibri"/>
              </a:rPr>
              <a:t>It is easy to list the differences between the various networks we encounter in nature or society: the nodes of the metabolic network are tiny molecules and the links are chemical reactions governed by quantum mechanics; the nodes of the WWW are web documents and the links are URLs maintained by computer algorithms; the nodes of the social network are individuals, the links representing family, professionals, friendship, and acquaintance ties. </a:t>
            </a:r>
            <a:endParaRPr/>
          </a:p>
          <a:p>
            <a:pPr indent="0" lvl="0" marL="0" marR="0" rtl="0" algn="l">
              <a:lnSpc>
                <a:spcPct val="9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processes that shape these networks also differ greatly: metabolic networks are shaped by billions of years of evolution; WWW is collectively built by the actions of mil- lions of individuals; social networks are shaped by social norms whose roots go back thousands of years. </a:t>
            </a:r>
            <a:endParaRPr/>
          </a:p>
          <a:p>
            <a:pPr indent="0" lvl="0" marL="0" marR="0" rtl="0" algn="l">
              <a:lnSpc>
                <a:spcPct val="9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Given this diversity in size, nature, scope, history, and evolution, one would not be surprised if the networks behind these systems would differ greatly. Yet, a key discovery of network science is that the architecture and the evolution of net- works emerging in various domains of science, nature, and technology are rather similar to each other, allowing us to use a common set of mathematical tools to explore these systems. </a:t>
            </a:r>
            <a:endParaRPr/>
          </a:p>
          <a:p>
            <a:pPr indent="0" lvl="0" marL="0" marR="0" rtl="0" algn="l">
              <a:lnSpc>
                <a:spcPct val="9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universality is one of the guiding principle of this book: we will not only seek to uncover specific network properties, but we will aim to understand its origins, en- coding the laws that shape network evolution, as well as its consequences in understanding network behavior. </a:t>
            </a:r>
            <a:endParaRPr/>
          </a:p>
          <a:p>
            <a:pPr indent="0" lvl="0" marL="0" marR="0" rtl="0" algn="l">
              <a:lnSpc>
                <a:spcPct val="90000"/>
              </a:lnSpc>
              <a:spcBef>
                <a:spcPts val="0"/>
              </a:spcBef>
              <a:spcAft>
                <a:spcPts val="0"/>
              </a:spcAft>
              <a:buClr>
                <a:schemeClr val="dk1"/>
              </a:buClr>
              <a:buSzPts val="1200"/>
              <a:buFont typeface="Calibri"/>
              <a:buNone/>
            </a:pPr>
            <a:r>
              <a:t/>
            </a:r>
            <a:endParaRPr/>
          </a:p>
          <a:p>
            <a:pPr indent="0" lvl="0" marL="0" rtl="0" algn="l">
              <a:lnSpc>
                <a:spcPct val="90000"/>
              </a:lnSpc>
              <a:spcBef>
                <a:spcPts val="0"/>
              </a:spcBef>
              <a:spcAft>
                <a:spcPts val="0"/>
              </a:spcAft>
              <a:buNone/>
            </a:pPr>
            <a:r>
              <a:t/>
            </a:r>
            <a:endParaRPr/>
          </a:p>
        </p:txBody>
      </p:sp>
      <p:sp>
        <p:nvSpPr>
          <p:cNvPr id="466" name="Google Shape;46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Network science is distinguished, not only by its subject matter, but also by its methodology. In the following we briefly discuss the key characteristics of the approach network science adopted to understand complex systems, helping us better understand the domain we are about to embark on. </a:t>
            </a:r>
            <a:endParaRPr/>
          </a:p>
          <a:p>
            <a:pPr indent="0" lvl="0" marL="0" rtl="0" algn="l">
              <a:spcBef>
                <a:spcPts val="0"/>
              </a:spcBef>
              <a:spcAft>
                <a:spcPts val="0"/>
              </a:spcAft>
              <a:buNone/>
            </a:pPr>
            <a:r>
              <a:t/>
            </a:r>
            <a:endParaRPr/>
          </a:p>
        </p:txBody>
      </p:sp>
      <p:sp>
        <p:nvSpPr>
          <p:cNvPr id="475" name="Google Shape;47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Interdisciplinary nature: </a:t>
            </a:r>
            <a:r>
              <a:rPr lang="en-US" sz="1200">
                <a:solidFill>
                  <a:schemeClr val="dk1"/>
                </a:solidFill>
                <a:latin typeface="Calibri"/>
                <a:ea typeface="Calibri"/>
                <a:cs typeface="Calibri"/>
                <a:sym typeface="Calibri"/>
              </a:rPr>
              <a:t>Network science offers a language through which different disciplines can seamlessly interact with each other. Indeed, cell biologists and computer scientists alike are faced with the task of characterizing the wiring diagram behind their system, extracting information from incomplete and noisy datasets, and the need to understand their systems’ robustness to failures or deliberate attacks.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To be sure, each discipline brings along a different set of technical details and challenges, which are important on their own. Yet, the common character of the many issues various fields struggle with have led to a cross-disciplinary fertilization of tools and ideas. For example, the concept of betweenness centrality that emerged in the social network literature in the 1970s, today plays a key role in identifying high traffic nodes on the Internet; algorithms developed by computer scientists for graph partitioning have found novel applications in cell biology. </a:t>
            </a:r>
            <a:endParaRPr/>
          </a:p>
          <a:p>
            <a:pPr indent="0" lvl="0" marL="0" rtl="0" algn="l">
              <a:spcBef>
                <a:spcPts val="0"/>
              </a:spcBef>
              <a:spcAft>
                <a:spcPts val="0"/>
              </a:spcAft>
              <a:buNone/>
            </a:pPr>
            <a:r>
              <a:t/>
            </a:r>
            <a:endParaRPr/>
          </a:p>
        </p:txBody>
      </p:sp>
      <p:sp>
        <p:nvSpPr>
          <p:cNvPr id="484" name="Google Shape;48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Empirical, data driven nature: </a:t>
            </a:r>
            <a:r>
              <a:rPr lang="en-US" sz="1200">
                <a:solidFill>
                  <a:schemeClr val="dk1"/>
                </a:solidFill>
                <a:latin typeface="Calibri"/>
                <a:ea typeface="Calibri"/>
                <a:cs typeface="Calibri"/>
                <a:sym typeface="Calibri"/>
              </a:rPr>
              <a:t>The tools of network science have their roots in graph theory, a fertile field of mathematics. What distinguishes network science from graph theory is its empirical nature, i.e. its focus on data and utility. As we will see in the coming chapters, we will never be satisfied with developing the abstract mathematical tools to describe a certain network property. Each tool we develop will be tested on real data and its value will be judged by the insights it offers about a system’s structure or evolution. </a:t>
            </a:r>
            <a:endParaRPr/>
          </a:p>
          <a:p>
            <a:pPr indent="0" lvl="0" marL="0" rtl="0" algn="l">
              <a:spcBef>
                <a:spcPts val="0"/>
              </a:spcBef>
              <a:spcAft>
                <a:spcPts val="0"/>
              </a:spcAft>
              <a:buNone/>
            </a:pPr>
            <a:r>
              <a:t/>
            </a:r>
            <a:endParaRPr/>
          </a:p>
        </p:txBody>
      </p:sp>
      <p:sp>
        <p:nvSpPr>
          <p:cNvPr id="495" name="Google Shape;49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Quantitative and mathematical nature: </a:t>
            </a:r>
            <a:r>
              <a:rPr lang="en-US" sz="1200">
                <a:solidFill>
                  <a:schemeClr val="dk1"/>
                </a:solidFill>
                <a:latin typeface="Calibri"/>
                <a:ea typeface="Calibri"/>
                <a:cs typeface="Calibri"/>
                <a:sym typeface="Calibri"/>
              </a:rPr>
              <a:t>To contribute to the development of network science, it is essential to master the mathematical tools behind it. The tools of network science borrowed the formalism to deal with graphs from graph theory and the conceptual framework to deal with randomness and seek universal organizing principles from statistical physics. Lately, the field is benefiting from concepts borrowed from engineering, control and information theory, statistics and data mining, helping us ex- tract information from incomplete and noisy datasets.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06" name="Google Shape;50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Computational nature: </a:t>
            </a:r>
            <a:r>
              <a:rPr lang="en-US" sz="1200">
                <a:solidFill>
                  <a:schemeClr val="dk1"/>
                </a:solidFill>
                <a:latin typeface="Calibri"/>
                <a:ea typeface="Calibri"/>
                <a:cs typeface="Calibri"/>
                <a:sym typeface="Calibri"/>
              </a:rPr>
              <a:t>Finally, given the size of many of the networks we explore, and the exceptional amount of data behind them, network science offers a series of formidable computational challenges. Hence, the field has a strong computational character, actively borrowing from algorithms, database management and data mining. A series of software tools help practitioners with diverse computational skills analyze networks. </a:t>
            </a:r>
            <a:endParaRPr/>
          </a:p>
          <a:p>
            <a:pPr indent="0" lvl="0" marL="0" rtl="0" algn="l">
              <a:spcBef>
                <a:spcPts val="0"/>
              </a:spcBef>
              <a:spcAft>
                <a:spcPts val="0"/>
              </a:spcAft>
              <a:buNone/>
            </a:pPr>
            <a:r>
              <a:t/>
            </a:r>
            <a:endParaRPr/>
          </a:p>
        </p:txBody>
      </p:sp>
      <p:sp>
        <p:nvSpPr>
          <p:cNvPr id="517" name="Google Shape;51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impact of a new research field is measured both by its intellectual achievements as well as by the reach and the potential of its applications. While network science is a young field, its impact is everywhere around us, as we discuss below. </a:t>
            </a:r>
            <a:endParaRPr/>
          </a:p>
          <a:p>
            <a:pPr indent="0" lvl="0" marL="0" rtl="0" algn="l">
              <a:spcBef>
                <a:spcPts val="0"/>
              </a:spcBef>
              <a:spcAft>
                <a:spcPts val="0"/>
              </a:spcAft>
              <a:buNone/>
            </a:pPr>
            <a:r>
              <a:t/>
            </a:r>
            <a:endParaRPr/>
          </a:p>
        </p:txBody>
      </p:sp>
      <p:sp>
        <p:nvSpPr>
          <p:cNvPr id="528" name="Google Shape;528;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The Northeast blackout illustrates an important theme of this class:  we must understand how network structure affects the robustness of a complex system. We will therefore develop the quantitative tools to assess the interplay between network structure and the dynamical processes on the networks, and their impact on failures.  As chaotic as such a failure may seem, we will learn that in reality it follows rather reproducible laws, that can be quantified and even predicted using the tools of network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http://colli239.fts.educ.msu.edu/2003/08/15/us-and-canadian-cities-left-in-dark-august-2009/</a:t>
            </a:r>
            <a:endParaRPr/>
          </a:p>
          <a:p>
            <a:pPr indent="0" lvl="0" marL="0" rtl="0" algn="l">
              <a:spcBef>
                <a:spcPts val="0"/>
              </a:spcBef>
              <a:spcAft>
                <a:spcPts val="0"/>
              </a:spcAft>
              <a:buNone/>
            </a:pPr>
            <a:r>
              <a:t/>
            </a:r>
            <a:endParaRPr/>
          </a:p>
        </p:txBody>
      </p:sp>
      <p:sp>
        <p:nvSpPr>
          <p:cNvPr id="125" name="Google Shape;12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Economic Impact: From web search to social networking.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Some of the most successful companies of the 21st century, from </a:t>
            </a:r>
            <a:r>
              <a:rPr i="1" lang="en-US" sz="1200">
                <a:solidFill>
                  <a:schemeClr val="dk1"/>
                </a:solidFill>
                <a:latin typeface="Calibri"/>
                <a:ea typeface="Calibri"/>
                <a:cs typeface="Calibri"/>
                <a:sym typeface="Calibri"/>
              </a:rPr>
              <a:t>Google </a:t>
            </a:r>
            <a:r>
              <a:rPr lang="en-US" sz="1200">
                <a:solidFill>
                  <a:schemeClr val="dk1"/>
                </a:solidFill>
                <a:latin typeface="Calibri"/>
                <a:ea typeface="Calibri"/>
                <a:cs typeface="Calibri"/>
                <a:sym typeface="Calibri"/>
              </a:rPr>
              <a:t>to </a:t>
            </a:r>
            <a:r>
              <a:rPr i="1" lang="en-US" sz="1200">
                <a:solidFill>
                  <a:schemeClr val="dk1"/>
                </a:solidFill>
                <a:latin typeface="Calibri"/>
                <a:ea typeface="Calibri"/>
                <a:cs typeface="Calibri"/>
                <a:sym typeface="Calibri"/>
              </a:rPr>
              <a:t>Facebook</a:t>
            </a:r>
            <a:r>
              <a:rPr lang="en-US" sz="1200">
                <a:solidFill>
                  <a:schemeClr val="dk1"/>
                </a:solidFill>
                <a:latin typeface="Calibri"/>
                <a:ea typeface="Calibri"/>
                <a:cs typeface="Calibri"/>
                <a:sym typeface="Calibri"/>
              </a:rPr>
              <a:t>, Twitter, LinkedIn, </a:t>
            </a:r>
            <a:r>
              <a:rPr i="1" lang="en-US" sz="1200">
                <a:solidFill>
                  <a:schemeClr val="dk1"/>
                </a:solidFill>
                <a:latin typeface="Calibri"/>
                <a:ea typeface="Calibri"/>
                <a:cs typeface="Calibri"/>
                <a:sym typeface="Calibri"/>
              </a:rPr>
              <a:t>Cisco </a:t>
            </a:r>
            <a:r>
              <a:rPr lang="en-US" sz="1200">
                <a:solidFill>
                  <a:schemeClr val="dk1"/>
                </a:solidFill>
                <a:latin typeface="Calibri"/>
                <a:ea typeface="Calibri"/>
                <a:cs typeface="Calibri"/>
                <a:sym typeface="Calibri"/>
              </a:rPr>
              <a:t>to </a:t>
            </a:r>
            <a:r>
              <a:rPr i="1" lang="en-US" sz="1200">
                <a:solidFill>
                  <a:schemeClr val="dk1"/>
                </a:solidFill>
                <a:latin typeface="Calibri"/>
                <a:ea typeface="Calibri"/>
                <a:cs typeface="Calibri"/>
                <a:sym typeface="Calibri"/>
              </a:rPr>
              <a:t>Apple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Akamai</a:t>
            </a:r>
            <a:r>
              <a:rPr lang="en-US" sz="1200">
                <a:solidFill>
                  <a:schemeClr val="dk1"/>
                </a:solidFill>
                <a:latin typeface="Calibri"/>
                <a:ea typeface="Calibri"/>
                <a:cs typeface="Calibri"/>
                <a:sym typeface="Calibri"/>
              </a:rPr>
              <a:t>, base their technology and business model on networks. Indeed, Google is not only the biggest network mapping operation, building a comprehensive map of the WWW, but its search technology relies on the network characteristics of the Web.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Networks have gained particular popularity with the emergence of Facebook, the company with the oft-emphasized ambition to map out the social network of the whole planet. While Facebook was not the first social networking site, it is likely also not the last: an extensive ecosystem of social networking tools, from </a:t>
            </a:r>
            <a:r>
              <a:rPr i="1" lang="en-US" sz="1200">
                <a:solidFill>
                  <a:schemeClr val="dk1"/>
                </a:solidFill>
                <a:latin typeface="Calibri"/>
                <a:ea typeface="Calibri"/>
                <a:cs typeface="Calibri"/>
                <a:sym typeface="Calibri"/>
              </a:rPr>
              <a:t>Twitter </a:t>
            </a:r>
            <a:r>
              <a:rPr lang="en-US" sz="1200">
                <a:solidFill>
                  <a:schemeClr val="dk1"/>
                </a:solidFill>
                <a:latin typeface="Calibri"/>
                <a:ea typeface="Calibri"/>
                <a:cs typeface="Calibri"/>
                <a:sym typeface="Calibri"/>
              </a:rPr>
              <a:t>to </a:t>
            </a:r>
            <a:r>
              <a:rPr i="1" lang="en-US" sz="1200">
                <a:solidFill>
                  <a:schemeClr val="dk1"/>
                </a:solidFill>
                <a:latin typeface="Calibri"/>
                <a:ea typeface="Calibri"/>
                <a:cs typeface="Calibri"/>
                <a:sym typeface="Calibri"/>
              </a:rPr>
              <a:t>Orkut</a:t>
            </a:r>
            <a:r>
              <a:rPr lang="en-US" sz="1200">
                <a:solidFill>
                  <a:schemeClr val="dk1"/>
                </a:solidFill>
                <a:latin typeface="Calibri"/>
                <a:ea typeface="Calibri"/>
                <a:cs typeface="Calibri"/>
                <a:sym typeface="Calibri"/>
              </a:rPr>
              <a:t>, are attracting an impressive number of users (Image 1.6). The tools developed by network science fuel these sites, aiding everything from friend recommendation to advertising.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7" name="Google Shape;537;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Networks in biology and medicine.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The cover of two issues of </a:t>
            </a:r>
            <a:r>
              <a:rPr i="1" lang="en-US" sz="1200">
                <a:solidFill>
                  <a:schemeClr val="dk1"/>
                </a:solidFill>
                <a:latin typeface="Calibri"/>
                <a:ea typeface="Calibri"/>
                <a:cs typeface="Calibri"/>
                <a:sym typeface="Calibri"/>
              </a:rPr>
              <a:t>Nature Reviews Genetics</a:t>
            </a:r>
            <a:r>
              <a:rPr lang="en-US" sz="1200">
                <a:solidFill>
                  <a:schemeClr val="dk1"/>
                </a:solidFill>
                <a:latin typeface="Calibri"/>
                <a:ea typeface="Calibri"/>
                <a:cs typeface="Calibri"/>
                <a:sym typeface="Calibri"/>
              </a:rPr>
              <a:t>, the top review journal in genetics. The cover from 2004, focuses on network biology [11], the cover from 2011 discuses network medicine [12].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b) The prominent role networks play in both cell biology and medical research is illustrated by the fact that the 2004 article on network biology is the second most cited article in the history of Nature Reviews Genetics. </a:t>
            </a:r>
            <a:endParaRPr/>
          </a:p>
        </p:txBody>
      </p:sp>
      <p:sp>
        <p:nvSpPr>
          <p:cNvPr id="548" name="Google Shape;548;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Health: From drug design to metabolic engineering.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human genome project, completed in 2001, offered the first comprehensive list of all human genes [9, 10].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databas- es to store, curate, and analyze patient and genetic data. Several new companies take advantage of these opportuni- ties, from </a:t>
            </a:r>
            <a:r>
              <a:rPr i="1" lang="en-US" sz="1200">
                <a:solidFill>
                  <a:schemeClr val="dk1"/>
                </a:solidFill>
                <a:latin typeface="Calibri"/>
                <a:ea typeface="Calibri"/>
                <a:cs typeface="Calibri"/>
                <a:sym typeface="Calibri"/>
              </a:rPr>
              <a:t>GeneGo </a:t>
            </a:r>
            <a:r>
              <a:rPr lang="en-US" sz="1200">
                <a:solidFill>
                  <a:schemeClr val="dk1"/>
                </a:solidFill>
                <a:latin typeface="Calibri"/>
                <a:ea typeface="Calibri"/>
                <a:cs typeface="Calibri"/>
                <a:sym typeface="Calibri"/>
              </a:rPr>
              <a:t>that aims to collect accurate maps of celllular interactions from scientific literature to </a:t>
            </a:r>
            <a:r>
              <a:rPr i="1" lang="en-US" sz="1200">
                <a:solidFill>
                  <a:schemeClr val="dk1"/>
                </a:solidFill>
                <a:latin typeface="Calibri"/>
                <a:ea typeface="Calibri"/>
                <a:cs typeface="Calibri"/>
                <a:sym typeface="Calibri"/>
              </a:rPr>
              <a:t>Genomatica </a:t>
            </a:r>
            <a:r>
              <a:rPr lang="en-US" sz="1200">
                <a:solidFill>
                  <a:schemeClr val="dk1"/>
                </a:solidFill>
                <a:latin typeface="Calibri"/>
                <a:ea typeface="Calibri"/>
                <a:cs typeface="Calibri"/>
                <a:sym typeface="Calibri"/>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56" name="Google Shape;556;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6" name="Google Shape;566;p33:notes"/>
          <p:cNvSpPr/>
          <p:nvPr>
            <p:ph idx="2" type="sldImg"/>
          </p:nvPr>
        </p:nvSpPr>
        <p:spPr>
          <a:xfrm>
            <a:off x="919163" y="914400"/>
            <a:ext cx="5016500" cy="313531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67" name="Google Shape;567;p33:notes"/>
          <p:cNvSpPr txBox="1"/>
          <p:nvPr>
            <p:ph idx="1" type="body"/>
          </p:nvPr>
        </p:nvSpPr>
        <p:spPr>
          <a:xfrm>
            <a:off x="1046315" y="4351713"/>
            <a:ext cx="4771242" cy="348095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Health: From drug design to metabolic engineering.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human genome project, completed in 2001, offered the first comprehensive list of all human genes.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databas- es to store, curate, and analyze patient and genetic data. Several new companies take advantage of these opportuni- ties, from </a:t>
            </a:r>
            <a:r>
              <a:rPr i="1" lang="en-US" sz="1200">
                <a:solidFill>
                  <a:schemeClr val="dk1"/>
                </a:solidFill>
                <a:latin typeface="Calibri"/>
                <a:ea typeface="Calibri"/>
                <a:cs typeface="Calibri"/>
                <a:sym typeface="Calibri"/>
              </a:rPr>
              <a:t>GeneGo </a:t>
            </a:r>
            <a:r>
              <a:rPr lang="en-US" sz="1200">
                <a:solidFill>
                  <a:schemeClr val="dk1"/>
                </a:solidFill>
                <a:latin typeface="Calibri"/>
                <a:ea typeface="Calibri"/>
                <a:cs typeface="Calibri"/>
                <a:sym typeface="Calibri"/>
              </a:rPr>
              <a:t>that aims to collect accurate maps of celllular interactions from scientific literature to </a:t>
            </a:r>
            <a:r>
              <a:rPr i="1" lang="en-US" sz="1200">
                <a:solidFill>
                  <a:schemeClr val="dk1"/>
                </a:solidFill>
                <a:latin typeface="Calibri"/>
                <a:ea typeface="Calibri"/>
                <a:cs typeface="Calibri"/>
                <a:sym typeface="Calibri"/>
              </a:rPr>
              <a:t>Genomatica </a:t>
            </a:r>
            <a:r>
              <a:rPr lang="en-US" sz="1200">
                <a:solidFill>
                  <a:schemeClr val="dk1"/>
                </a:solidFill>
                <a:latin typeface="Calibri"/>
                <a:ea typeface="Calibri"/>
                <a:cs typeface="Calibri"/>
                <a:sym typeface="Calibri"/>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Security: Fighting Terrorism.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Terrorism is one of the maladies of the 21st century, absorbing significant resources to combat it worldwide. Network thinking is increasingly present in the arsenal of various law enforcement agencies in charge of limiting terrorist activities. It is used to disrupt the financial network of terrorist organizations, to map terrorist networks, and to uncover the role of their members and their capabilities. While much of the work in this area is classified, several success stories have surfaced. Examples include the use of social networks to capture Saddam Hussein or the capture of the individuals behind the March 11, 2004 Madrid train bombings through the examination of the mobile call net- work. </a:t>
            </a:r>
            <a:endParaRPr/>
          </a:p>
          <a:p>
            <a:pPr indent="0" lvl="0" marL="0" rtl="0" algn="l">
              <a:spcBef>
                <a:spcPts val="0"/>
              </a:spcBef>
              <a:spcAft>
                <a:spcPts val="0"/>
              </a:spcAft>
              <a:buNone/>
            </a:pPr>
            <a:r>
              <a:t/>
            </a:r>
            <a:endParaRPr/>
          </a:p>
        </p:txBody>
      </p:sp>
      <p:sp>
        <p:nvSpPr>
          <p:cNvPr id="585" name="Google Shape;585;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Network concepts have impacted military doctrine as well, leading to the concept of net-war, aimed at fighting low intensity conflicts and crime waged by terrorist and criminal networks that employ decentralized flexible net- work structures [13]. One of the first network science pro- grams at the college level was started at West Point, the US Army’s military academy. In 2009 the Army Research Lab and the Department of Defense devoted over $300 million to support network science centers across the US. </a:t>
            </a:r>
            <a:endParaRPr/>
          </a:p>
          <a:p>
            <a:pPr indent="0" lvl="0" marL="0" rtl="0" algn="l">
              <a:spcBef>
                <a:spcPts val="0"/>
              </a:spcBef>
              <a:spcAft>
                <a:spcPts val="0"/>
              </a:spcAft>
              <a:buNone/>
            </a:pPr>
            <a:r>
              <a:t/>
            </a:r>
            <a:endParaRPr/>
          </a:p>
        </p:txBody>
      </p:sp>
      <p:sp>
        <p:nvSpPr>
          <p:cNvPr id="599" name="Google Shape;599;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The network behind a military engagement.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This diagram was designed during the Afghan war to portray the American strategy in Afghanistan. While it has been occasionally ridiculed in the press, it portrays well the complexities and the interconnected nature of a military’s engagement. </a:t>
            </a:r>
            <a:r>
              <a:rPr i="1" lang="en-US" sz="1200">
                <a:solidFill>
                  <a:schemeClr val="dk1"/>
                </a:solidFill>
                <a:latin typeface="Calibri"/>
                <a:ea typeface="Calibri"/>
                <a:cs typeface="Calibri"/>
                <a:sym typeface="Calibri"/>
              </a:rPr>
              <a:t>(Image from New York Times) </a:t>
            </a:r>
            <a:endParaRPr/>
          </a:p>
        </p:txBody>
      </p:sp>
      <p:sp>
        <p:nvSpPr>
          <p:cNvPr id="612" name="Google Shape;612;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Epidemics: From forecasting to halting deadly viruses.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[14].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network-based framework has fundamentally changed this, offering a new level of predictability in epidemic phenomena.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Today epidemic prediction is one of the most active applications of network science.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The first major mobile epidemic outbreak that started in the fall of 2010 in China, infecting over 300,000 phones each day, closely followed the predicted scenario.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3" name="Google Shape;623;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Epidemics: From forecasting</a:t>
            </a:r>
            <a:br>
              <a:rPr b="1"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to halting deadly viruses.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 work-based framework has fundamentally changed this, offering a new level of predictability in epidemic phenomena.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Today epidemic prediction is one of the most active applications of network science [15, 16].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[17]. The first major mobile epidemic outbreak that started in the fall of 2010 in China, infecting over 300,000 phones each day, closely followed the predicted scenario.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2" name="Google Shape;632;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Brain Research: Mapping neural network.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human brain, consisting of hundreds of billions of interlinked neurons, is one of the least understood net- works from the perspective of network science. The reason is simple: we lack maps telling us which neurons link to each other. The only fully mapped neural map available for research is that of the </a:t>
            </a:r>
            <a:r>
              <a:rPr i="1" lang="en-US" sz="1200">
                <a:solidFill>
                  <a:schemeClr val="dk1"/>
                </a:solidFill>
                <a:latin typeface="Calibri"/>
                <a:ea typeface="Calibri"/>
                <a:cs typeface="Calibri"/>
                <a:sym typeface="Calibri"/>
              </a:rPr>
              <a:t>C.Elegans </a:t>
            </a:r>
            <a:r>
              <a:rPr lang="en-US" sz="1200">
                <a:solidFill>
                  <a:schemeClr val="dk1"/>
                </a:solidFill>
                <a:latin typeface="Calibri"/>
                <a:ea typeface="Calibri"/>
                <a:cs typeface="Calibri"/>
                <a:sym typeface="Calibri"/>
              </a:rPr>
              <a:t>worm, with only 300 neurons. Should detailed maps of mammalian brains become available, brain research could become the most prolific application area of network science. Driven by the potential impact of such maps, in 2010 the National Institutes of Health has initiated the </a:t>
            </a:r>
            <a:r>
              <a:rPr i="1" lang="en-US" sz="1200">
                <a:solidFill>
                  <a:schemeClr val="dk1"/>
                </a:solidFill>
                <a:latin typeface="Calibri"/>
                <a:ea typeface="Calibri"/>
                <a:cs typeface="Calibri"/>
                <a:sym typeface="Calibri"/>
              </a:rPr>
              <a:t>Connectome </a:t>
            </a:r>
            <a:r>
              <a:rPr lang="en-US" sz="1200">
                <a:solidFill>
                  <a:schemeClr val="dk1"/>
                </a:solidFill>
                <a:latin typeface="Calibri"/>
                <a:ea typeface="Calibri"/>
                <a:cs typeface="Calibri"/>
                <a:sym typeface="Calibri"/>
              </a:rPr>
              <a:t>project, aimed at developing the technologies that could provide an accurate neuron-level map of mammalian brains. </a:t>
            </a:r>
            <a:endParaRPr/>
          </a:p>
          <a:p>
            <a:pPr indent="0" lvl="0" marL="0" rtl="0" algn="l">
              <a:spcBef>
                <a:spcPts val="0"/>
              </a:spcBef>
              <a:spcAft>
                <a:spcPts val="0"/>
              </a:spcAft>
              <a:buNone/>
            </a:pPr>
            <a:r>
              <a:t/>
            </a:r>
            <a:endParaRPr/>
          </a:p>
        </p:txBody>
      </p:sp>
      <p:sp>
        <p:nvSpPr>
          <p:cNvPr id="643" name="Google Shape;643;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110"/>
              <a:buFont typeface="Calibri"/>
              <a:buNone/>
            </a:pPr>
            <a:r>
              <a:rPr lang="en-US" sz="1110">
                <a:solidFill>
                  <a:schemeClr val="dk1"/>
                </a:solidFill>
                <a:latin typeface="Calibri"/>
                <a:ea typeface="Calibri"/>
                <a:cs typeface="Calibri"/>
                <a:sym typeface="Calibri"/>
              </a:rPr>
              <a:t>While traditionally management uses the official chain of command to understand the inner structure of an organization, it is increasingly evident that the informal network, capturing who really communicates with whom, matters even more for the success of a company. Accurate maps of this network can expose lack of communication between key units, can identify individuals who play an outsize role in bringing different departments and products together, and help higher management diagnose diverse organizational issues. Furthermore, there is increasing evidence in the management literature that the position of an employee within this network correlates with his/her productivity [18]. </a:t>
            </a:r>
            <a:endParaRPr/>
          </a:p>
          <a:p>
            <a:pPr indent="0" lvl="0" marL="0" marR="0" rtl="0" algn="l">
              <a:lnSpc>
                <a:spcPct val="80000"/>
              </a:lnSpc>
              <a:spcBef>
                <a:spcPts val="0"/>
              </a:spcBef>
              <a:spcAft>
                <a:spcPts val="0"/>
              </a:spcAft>
              <a:buClr>
                <a:schemeClr val="dk1"/>
              </a:buClr>
              <a:buSzPts val="1110"/>
              <a:buFont typeface="Calibri"/>
              <a:buNone/>
            </a:pPr>
            <a:r>
              <a:t/>
            </a:r>
            <a:endParaRPr sz="1110"/>
          </a:p>
          <a:p>
            <a:pPr indent="0" lvl="0" marL="0" rtl="0" algn="l">
              <a:lnSpc>
                <a:spcPct val="80000"/>
              </a:lnSpc>
              <a:spcBef>
                <a:spcPts val="0"/>
              </a:spcBef>
              <a:spcAft>
                <a:spcPts val="0"/>
              </a:spcAft>
              <a:buNone/>
            </a:pPr>
            <a:r>
              <a:rPr lang="en-US" sz="1110">
                <a:solidFill>
                  <a:schemeClr val="dk1"/>
                </a:solidFill>
                <a:latin typeface="Calibri"/>
                <a:ea typeface="Calibri"/>
                <a:cs typeface="Calibri"/>
                <a:sym typeface="Calibri"/>
              </a:rPr>
              <a:t>Therefore, several dozen consulting companies have emerged with expertise to map out the true structure of an organization. Established consulting firms, from </a:t>
            </a:r>
            <a:r>
              <a:rPr i="1" lang="en-US" sz="1110">
                <a:solidFill>
                  <a:schemeClr val="dk1"/>
                </a:solidFill>
                <a:latin typeface="Calibri"/>
                <a:ea typeface="Calibri"/>
                <a:cs typeface="Calibri"/>
                <a:sym typeface="Calibri"/>
              </a:rPr>
              <a:t>IBM </a:t>
            </a:r>
            <a:r>
              <a:rPr lang="en-US" sz="1110">
                <a:solidFill>
                  <a:schemeClr val="dk1"/>
                </a:solidFill>
                <a:latin typeface="Calibri"/>
                <a:ea typeface="Calibri"/>
                <a:cs typeface="Calibri"/>
                <a:sym typeface="Calibri"/>
              </a:rPr>
              <a:t>to </a:t>
            </a:r>
            <a:r>
              <a:rPr i="1" lang="en-US" sz="1110">
                <a:solidFill>
                  <a:schemeClr val="dk1"/>
                </a:solidFill>
                <a:latin typeface="Calibri"/>
                <a:ea typeface="Calibri"/>
                <a:cs typeface="Calibri"/>
                <a:sym typeface="Calibri"/>
              </a:rPr>
              <a:t>SAP</a:t>
            </a:r>
            <a:r>
              <a:rPr lang="en-US" sz="1110">
                <a:solidFill>
                  <a:schemeClr val="dk1"/>
                </a:solidFill>
                <a:latin typeface="Calibri"/>
                <a:ea typeface="Calibri"/>
                <a:cs typeface="Calibri"/>
                <a:sym typeface="Calibri"/>
              </a:rPr>
              <a:t>, have added social networking capabilities to their consulting business. These companies offer a host of services, from identifying opinion leaders to preventing employee churn and from identifying optimal groups for a task to modeling product diffusion (Image 1.10a/b/c/d). Hence lately network science tools are increasingly indispensable in management and business, enhancing productivity and boosting innovation within an organization. </a:t>
            </a:r>
            <a:endParaRPr sz="1110"/>
          </a:p>
          <a:p>
            <a:pPr indent="0" lvl="0" marL="0" rtl="0" algn="l">
              <a:lnSpc>
                <a:spcPct val="80000"/>
              </a:lnSpc>
              <a:spcBef>
                <a:spcPts val="0"/>
              </a:spcBef>
              <a:spcAft>
                <a:spcPts val="0"/>
              </a:spcAft>
              <a:buNone/>
            </a:pPr>
            <a:r>
              <a:rPr lang="en-US" sz="1110">
                <a:solidFill>
                  <a:schemeClr val="dk1"/>
                </a:solidFill>
                <a:latin typeface="Calibri"/>
                <a:ea typeface="Calibri"/>
                <a:cs typeface="Calibri"/>
                <a:sym typeface="Calibri"/>
              </a:rPr>
              <a:t>Network science can therefore offer a microscope for higher management, helping them improve the company’s effectiveness by uncovering the true network behind any organization. </a:t>
            </a:r>
            <a:endParaRPr sz="1110"/>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rPr lang="en-US" sz="1110"/>
              <a:t>30 Let me show you how this works. Start from the list of a company’s employees, colored based on their location. This happens to be a Hungarian company that has three locations, one on Budapest and two others outside of the city.</a:t>
            </a:r>
            <a:endParaRPr/>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rPr lang="en-US" sz="1110"/>
              <a:t>This is not enough, however: To apply network science, we need a network: we need  to know who listens to whom, who is asking for advice from whom. So a social network company, Maven 7, asked each employee:  Whom do you ask for advice when it comes to decisions that impact the company, like, restructuring, advancement, and so on?</a:t>
            </a:r>
            <a:endParaRPr/>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t/>
            </a:r>
            <a:endParaRPr sz="1110"/>
          </a:p>
          <a:p>
            <a:pPr indent="0" lvl="0" marL="0" rtl="0" algn="l">
              <a:lnSpc>
                <a:spcPct val="80000"/>
              </a:lnSpc>
              <a:spcBef>
                <a:spcPts val="0"/>
              </a:spcBef>
              <a:spcAft>
                <a:spcPts val="0"/>
              </a:spcAft>
              <a:buNone/>
            </a:pPr>
            <a:r>
              <a:t/>
            </a:r>
            <a:endParaRPr sz="1110"/>
          </a:p>
        </p:txBody>
      </p:sp>
      <p:sp>
        <p:nvSpPr>
          <p:cNvPr id="653" name="Google Shape;65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30 Why did they do map in the first place? The company had a major internal communication problem. The decisions of the higher management did not arrive to the workers,  or what arrived had nothing do to with the real decisions. They wanted to find out where was the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map showed that several individuals do have quite a bit of influence in the company. They are the hubs. The problem was that none of the hubs were part of the leadership.</a:t>
            </a:r>
            <a:endParaRPr/>
          </a:p>
        </p:txBody>
      </p:sp>
      <p:sp>
        <p:nvSpPr>
          <p:cNvPr id="663" name="Google Shape;66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30: This is obvious here, where we colored the nodes based on their rank. The biggest hubs are not the company directors or the CEO. They are not part of the top management. Most are associates, a kind way to say, workers.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Who has the biggest influence? The safety and environmental manager. The only person whose job was to visit each location and talk with everyone. He had no links to the higher management. He was passing on information as collected along his trail. He was the oracle, running a gossip center.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fire the guy?  Well, he is not the problem. The problem is that higher management failed to put in place proper channels of communication, leaving behind a structural hole, which this fellow filled 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what does this have to do with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2" name="Google Shape;672;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Nowhere is the impact of network thinking more evident than in the scientific community. The most prominent scientific journals, from </a:t>
            </a:r>
            <a:r>
              <a:rPr i="1" lang="en-US" sz="1200">
                <a:solidFill>
                  <a:schemeClr val="dk1"/>
                </a:solidFill>
                <a:latin typeface="Calibri"/>
                <a:ea typeface="Calibri"/>
                <a:cs typeface="Calibri"/>
                <a:sym typeface="Calibri"/>
              </a:rPr>
              <a:t>Nature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Science </a:t>
            </a:r>
            <a:r>
              <a:rPr lang="en-US" sz="1200">
                <a:solidFill>
                  <a:schemeClr val="dk1"/>
                </a:solidFill>
                <a:latin typeface="Calibri"/>
                <a:ea typeface="Calibri"/>
                <a:cs typeface="Calibri"/>
                <a:sym typeface="Calibri"/>
              </a:rPr>
              <a:t>to </a:t>
            </a:r>
            <a:r>
              <a:rPr i="1" lang="en-US" sz="1200">
                <a:solidFill>
                  <a:schemeClr val="dk1"/>
                </a:solidFill>
                <a:latin typeface="Calibri"/>
                <a:ea typeface="Calibri"/>
                <a:cs typeface="Calibri"/>
                <a:sym typeface="Calibri"/>
              </a:rPr>
              <a:t>Cell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PNAS</a:t>
            </a:r>
            <a:r>
              <a:rPr lang="en-US" sz="1200">
                <a:solidFill>
                  <a:schemeClr val="dk1"/>
                </a:solidFill>
                <a:latin typeface="Calibri"/>
                <a:ea typeface="Calibri"/>
                <a:cs typeface="Calibri"/>
                <a:sym typeface="Calibri"/>
              </a:rPr>
              <a:t>, have devoted special issues, reviews, or editorials address- ing the impact of networks on various topics from biology to social sciences. During the past decade, each year several dozen international conferences, workshops, summer and winter schools have focused exclusively on network sci- ence. A successful network science meeting series, called </a:t>
            </a:r>
            <a:r>
              <a:rPr i="1" lang="en-US" sz="1200">
                <a:solidFill>
                  <a:schemeClr val="dk1"/>
                </a:solidFill>
                <a:latin typeface="Calibri"/>
                <a:ea typeface="Calibri"/>
                <a:cs typeface="Calibri"/>
                <a:sym typeface="Calibri"/>
              </a:rPr>
              <a:t>NetSci</a:t>
            </a:r>
            <a:r>
              <a:rPr lang="en-US" sz="1200">
                <a:solidFill>
                  <a:schemeClr val="dk1"/>
                </a:solidFill>
                <a:latin typeface="Calibri"/>
                <a:ea typeface="Calibri"/>
                <a:cs typeface="Calibri"/>
                <a:sym typeface="Calibri"/>
              </a:rPr>
              <a:t>, attracts the field’s practitioners since 2005. Several general-interest books, making the bestseller lists in many countries, have brought network science to the public. Most major universities offer network science courses, attracting a diverse student body. </a:t>
            </a:r>
            <a:endParaRPr/>
          </a:p>
        </p:txBody>
      </p:sp>
      <p:sp>
        <p:nvSpPr>
          <p:cNvPr id="686" name="Google Shape;686;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Complex systems and networks.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Special issue of Science magazine</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on Complex Systems and Networks, published on July 24, 2009, marking the 10th anniversary of the 1999 discovery of scale-free networks [3].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716" name="Google Shape;716;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Given this extraordinary response by the scientific com- munity, network science was examined by the Nation- al Research Council (NRC), the arm of the US National Academies in charge of offering policy recommendation to the US government. NRC has assembled two panels, resulting in two publications [31], defining the field of network science (Image 1.13). They not only document the emergence of a new research field, but highlight the field’s vital importance to national competitiveness and security. Following these reports, the National Science Foundation (NSF) in the US established a network science directorate and a series of network science centers were established by the Army Research Labs. </a:t>
            </a:r>
            <a:endParaRPr/>
          </a:p>
          <a:p>
            <a:pPr indent="0" lvl="0" marL="0" rtl="0" algn="l">
              <a:spcBef>
                <a:spcPts val="0"/>
              </a:spcBef>
              <a:spcAft>
                <a:spcPts val="0"/>
              </a:spcAft>
              <a:buNone/>
            </a:pPr>
            <a:r>
              <a:t/>
            </a:r>
            <a:endParaRPr/>
          </a:p>
        </p:txBody>
      </p:sp>
      <p:sp>
        <p:nvSpPr>
          <p:cNvPr id="745" name="Google Shape;74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 am a scientist, which means that I believe that natural phenomena can be CLICK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understood, quantified, predicted</a:t>
            </a:r>
            <a:r>
              <a:rPr lang="en-US" sz="1200">
                <a:solidFill>
                  <a:schemeClr val="dk1"/>
                </a:solidFill>
                <a:latin typeface="Calibri"/>
                <a:ea typeface="Calibri"/>
                <a:cs typeface="Calibri"/>
                <a:sym typeface="Calibri"/>
              </a:rPr>
              <a:t>, and eventually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controlled</a:t>
            </a: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No one would find any of these goals questionable.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What, however, if I now replace Natural Phenomena with humans. So lets read it together: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Humans can be </a:t>
            </a:r>
            <a:r>
              <a:rPr b="1" lang="en-US" sz="1200">
                <a:solidFill>
                  <a:schemeClr val="dk1"/>
                </a:solidFill>
                <a:latin typeface="Calibri"/>
                <a:ea typeface="Calibri"/>
                <a:cs typeface="Calibri"/>
                <a:sym typeface="Calibri"/>
              </a:rPr>
              <a:t>understood, quantified, predicted</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controlled</a:t>
            </a: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754" name="Google Shape;754;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 am a scientist, which means that I believe that natural phenomena can be CLICK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understood, quantified, predicted</a:t>
            </a:r>
            <a:r>
              <a:rPr lang="en-US" sz="1200">
                <a:solidFill>
                  <a:schemeClr val="dk1"/>
                </a:solidFill>
                <a:latin typeface="Calibri"/>
                <a:ea typeface="Calibri"/>
                <a:cs typeface="Calibri"/>
                <a:sym typeface="Calibri"/>
              </a:rPr>
              <a:t>, and eventually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controlled</a:t>
            </a: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No one would find any of these goals questionable.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What, however, if I now replace Natural Phenomena with humans. So lets read it together: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Humans can be </a:t>
            </a:r>
            <a:r>
              <a:rPr b="1" lang="en-US" sz="1200">
                <a:solidFill>
                  <a:schemeClr val="dk1"/>
                </a:solidFill>
                <a:latin typeface="Calibri"/>
                <a:ea typeface="Calibri"/>
                <a:cs typeface="Calibri"/>
                <a:sym typeface="Calibri"/>
              </a:rPr>
              <a:t>understood, quantified, predicted</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controlled</a:t>
            </a: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770" name="Google Shape;770;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General Audience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results of network science have excited the public as well. This was fueled partly by the success of several gener- al audience books, like </a:t>
            </a:r>
            <a:r>
              <a:rPr i="1" lang="en-US" sz="1200">
                <a:solidFill>
                  <a:schemeClr val="dk1"/>
                </a:solidFill>
                <a:latin typeface="Calibri"/>
                <a:ea typeface="Calibri"/>
                <a:cs typeface="Calibri"/>
                <a:sym typeface="Calibri"/>
              </a:rPr>
              <a:t>Linked: The New Science of Networks </a:t>
            </a:r>
            <a:r>
              <a:rPr lang="en-US" sz="1200">
                <a:solidFill>
                  <a:schemeClr val="dk1"/>
                </a:solidFill>
                <a:latin typeface="Calibri"/>
                <a:ea typeface="Calibri"/>
                <a:cs typeface="Calibri"/>
                <a:sym typeface="Calibri"/>
              </a:rPr>
              <a:t>by Albert-László Barabási, </a:t>
            </a:r>
            <a:r>
              <a:rPr i="1" lang="en-US" sz="1200">
                <a:solidFill>
                  <a:schemeClr val="dk1"/>
                </a:solidFill>
                <a:latin typeface="Calibri"/>
                <a:ea typeface="Calibri"/>
                <a:cs typeface="Calibri"/>
                <a:sym typeface="Calibri"/>
              </a:rPr>
              <a:t>Nexus </a:t>
            </a:r>
            <a:r>
              <a:rPr lang="en-US" sz="1200">
                <a:solidFill>
                  <a:schemeClr val="dk1"/>
                </a:solidFill>
                <a:latin typeface="Calibri"/>
                <a:ea typeface="Calibri"/>
                <a:cs typeface="Calibri"/>
                <a:sym typeface="Calibri"/>
              </a:rPr>
              <a:t>by Mark Buchanan, and </a:t>
            </a:r>
            <a:r>
              <a:rPr i="1" lang="en-US" sz="1200">
                <a:solidFill>
                  <a:schemeClr val="dk1"/>
                </a:solidFill>
                <a:latin typeface="Calibri"/>
                <a:ea typeface="Calibri"/>
                <a:cs typeface="Calibri"/>
                <a:sym typeface="Calibri"/>
              </a:rPr>
              <a:t>Six Degrees </a:t>
            </a:r>
            <a:r>
              <a:rPr lang="en-US" sz="1200">
                <a:solidFill>
                  <a:schemeClr val="dk1"/>
                </a:solidFill>
                <a:latin typeface="Calibri"/>
                <a:ea typeface="Calibri"/>
                <a:cs typeface="Calibri"/>
                <a:sym typeface="Calibri"/>
              </a:rPr>
              <a:t>by Duncan Watts, each being translated in many of languages. Newer books, like </a:t>
            </a:r>
            <a:r>
              <a:rPr i="1" lang="en-US" sz="1200">
                <a:solidFill>
                  <a:schemeClr val="dk1"/>
                </a:solidFill>
                <a:latin typeface="Calibri"/>
                <a:ea typeface="Calibri"/>
                <a:cs typeface="Calibri"/>
                <a:sym typeface="Calibri"/>
              </a:rPr>
              <a:t>Connected </a:t>
            </a:r>
            <a:r>
              <a:rPr lang="en-US" sz="1200">
                <a:solidFill>
                  <a:schemeClr val="dk1"/>
                </a:solidFill>
                <a:latin typeface="Calibri"/>
                <a:ea typeface="Calibri"/>
                <a:cs typeface="Calibri"/>
                <a:sym typeface="Calibri"/>
              </a:rPr>
              <a:t>by Nicholas Christakis and James Fowler, were also exceptionally successful (Image 1.15). </a:t>
            </a:r>
            <a:endParaRPr/>
          </a:p>
        </p:txBody>
      </p:sp>
      <p:sp>
        <p:nvSpPr>
          <p:cNvPr id="786" name="Google Shape;78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 award-winning documentary, </a:t>
            </a:r>
            <a:r>
              <a:rPr i="1" lang="en-US" sz="1200">
                <a:solidFill>
                  <a:schemeClr val="dk1"/>
                </a:solidFill>
                <a:latin typeface="Calibri"/>
                <a:ea typeface="Calibri"/>
                <a:cs typeface="Calibri"/>
                <a:sym typeface="Calibri"/>
              </a:rPr>
              <a:t>Connected</a:t>
            </a:r>
            <a:r>
              <a:rPr lang="en-US" sz="1200">
                <a:solidFill>
                  <a:schemeClr val="dk1"/>
                </a:solidFill>
                <a:latin typeface="Calibri"/>
                <a:ea typeface="Calibri"/>
                <a:cs typeface="Calibri"/>
                <a:sym typeface="Calibri"/>
              </a:rPr>
              <a:t>, by Australian filmmaker Annamaria Talas, has brought the field to our TV screen, being broadcasted all over the world and winning several prestigious prizes (Image 1.14).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Networks have inspired artists as well, leading to a wide range of network science research inspired art project, and even an annual symposium series that brings together, on a yearly basis, artists and scientists [32]. Fueled by successful movies like </a:t>
            </a:r>
            <a:r>
              <a:rPr i="1" lang="en-US" sz="1200">
                <a:solidFill>
                  <a:schemeClr val="dk1"/>
                </a:solidFill>
                <a:latin typeface="Calibri"/>
                <a:ea typeface="Calibri"/>
                <a:cs typeface="Calibri"/>
                <a:sym typeface="Calibri"/>
              </a:rPr>
              <a:t>The Social Network</a:t>
            </a:r>
            <a:r>
              <a:rPr lang="en-US" sz="1200">
                <a:solidFill>
                  <a:schemeClr val="dk1"/>
                </a:solidFill>
                <a:latin typeface="Calibri"/>
                <a:ea typeface="Calibri"/>
                <a:cs typeface="Calibri"/>
                <a:sym typeface="Calibri"/>
              </a:rPr>
              <a:t>, and a series of novels and short stories, from science fiction to novels exploiting the network paradigm, today networks have permeated popular culture. </a:t>
            </a:r>
            <a:endParaRPr/>
          </a:p>
          <a:p>
            <a:pPr indent="0" lvl="0" marL="0" rtl="0" algn="l">
              <a:spcBef>
                <a:spcPts val="0"/>
              </a:spcBef>
              <a:spcAft>
                <a:spcPts val="0"/>
              </a:spcAft>
              <a:buNone/>
            </a:pPr>
            <a:r>
              <a:t/>
            </a:r>
            <a:endParaRPr/>
          </a:p>
        </p:txBody>
      </p:sp>
      <p:sp>
        <p:nvSpPr>
          <p:cNvPr id="796" name="Google Shape;796;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110">
                <a:solidFill>
                  <a:schemeClr val="dk1"/>
                </a:solidFill>
                <a:latin typeface="Calibri"/>
                <a:ea typeface="Calibri"/>
                <a:cs typeface="Calibri"/>
                <a:sym typeface="Calibri"/>
              </a:rPr>
              <a:t>While the emergence of the scientific interest in networks was rather sudden, the enthusiasm for the field was responding to the emergence of a wider social awareness of the importance of networks. This is illustrated in Image 1.16, where we show the usage frequency of the words that represent two important scientific revolutions of the past two centuries: evolution, capturing the most common term to refer to Darwin’s theory of </a:t>
            </a:r>
            <a:r>
              <a:rPr i="1" lang="en-US" sz="1110">
                <a:solidFill>
                  <a:schemeClr val="dk1"/>
                </a:solidFill>
                <a:latin typeface="Calibri"/>
                <a:ea typeface="Calibri"/>
                <a:cs typeface="Calibri"/>
                <a:sym typeface="Calibri"/>
              </a:rPr>
              <a:t>evolution</a:t>
            </a:r>
            <a:r>
              <a:rPr lang="en-US" sz="1110">
                <a:solidFill>
                  <a:schemeClr val="dk1"/>
                </a:solidFill>
                <a:latin typeface="Calibri"/>
                <a:ea typeface="Calibri"/>
                <a:cs typeface="Calibri"/>
                <a:sym typeface="Calibri"/>
              </a:rPr>
              <a:t>, and </a:t>
            </a:r>
            <a:r>
              <a:rPr i="1" lang="en-US" sz="1110">
                <a:solidFill>
                  <a:schemeClr val="dk1"/>
                </a:solidFill>
                <a:latin typeface="Calibri"/>
                <a:ea typeface="Calibri"/>
                <a:cs typeface="Calibri"/>
                <a:sym typeface="Calibri"/>
              </a:rPr>
              <a:t>quantum</a:t>
            </a:r>
            <a:r>
              <a:rPr lang="en-US" sz="1110">
                <a:solidFill>
                  <a:schemeClr val="dk1"/>
                </a:solidFill>
                <a:latin typeface="Calibri"/>
                <a:ea typeface="Calibri"/>
                <a:cs typeface="Calibri"/>
                <a:sym typeface="Calibri"/>
              </a:rPr>
              <a:t>, the most frequently used term when one refers to </a:t>
            </a:r>
            <a:r>
              <a:rPr i="1" lang="en-US" sz="1110">
                <a:solidFill>
                  <a:schemeClr val="dk1"/>
                </a:solidFill>
                <a:latin typeface="Calibri"/>
                <a:ea typeface="Calibri"/>
                <a:cs typeface="Calibri"/>
                <a:sym typeface="Calibri"/>
              </a:rPr>
              <a:t>quantum </a:t>
            </a:r>
            <a:r>
              <a:rPr lang="en-US" sz="1110">
                <a:solidFill>
                  <a:schemeClr val="dk1"/>
                </a:solidFill>
                <a:latin typeface="Calibri"/>
                <a:ea typeface="Calibri"/>
                <a:cs typeface="Calibri"/>
                <a:sym typeface="Calibri"/>
              </a:rPr>
              <a:t>mechanics. The use of evolution increases only after the 1859 publication of Darwin’s </a:t>
            </a:r>
            <a:r>
              <a:rPr i="1" lang="en-US" sz="1110">
                <a:solidFill>
                  <a:schemeClr val="dk1"/>
                </a:solidFill>
                <a:latin typeface="Calibri"/>
                <a:ea typeface="Calibri"/>
                <a:cs typeface="Calibri"/>
                <a:sym typeface="Calibri"/>
              </a:rPr>
              <a:t>On the Origins of Species</a:t>
            </a:r>
            <a:r>
              <a:rPr lang="en-US" sz="1110">
                <a:solidFill>
                  <a:schemeClr val="dk1"/>
                </a:solidFill>
                <a:latin typeface="Calibri"/>
                <a:ea typeface="Calibri"/>
                <a:cs typeface="Calibri"/>
                <a:sym typeface="Calibri"/>
              </a:rPr>
              <a:t>. The word </a:t>
            </a:r>
            <a:r>
              <a:rPr i="1" lang="en-US" sz="1110">
                <a:solidFill>
                  <a:schemeClr val="dk1"/>
                </a:solidFill>
                <a:latin typeface="Calibri"/>
                <a:ea typeface="Calibri"/>
                <a:cs typeface="Calibri"/>
                <a:sym typeface="Calibri"/>
              </a:rPr>
              <a:t>quantum</a:t>
            </a:r>
            <a:r>
              <a:rPr lang="en-US" sz="1110">
                <a:solidFill>
                  <a:schemeClr val="dk1"/>
                </a:solidFill>
                <a:latin typeface="Calibri"/>
                <a:ea typeface="Calibri"/>
                <a:cs typeface="Calibri"/>
                <a:sym typeface="Calibri"/>
              </a:rPr>
              <a:t>, first used in 1902, is virtually absent until the 1920s, when quantum mechanics gains prominence. The use of the word network has increased dramatically following the 1980s. While the word has many uses (as do evolution and </a:t>
            </a:r>
            <a:r>
              <a:rPr i="1" lang="en-US" sz="1110">
                <a:solidFill>
                  <a:schemeClr val="dk1"/>
                </a:solidFill>
                <a:latin typeface="Calibri"/>
                <a:ea typeface="Calibri"/>
                <a:cs typeface="Calibri"/>
                <a:sym typeface="Calibri"/>
              </a:rPr>
              <a:t>quantum</a:t>
            </a:r>
            <a:r>
              <a:rPr lang="en-US" sz="1110">
                <a:solidFill>
                  <a:schemeClr val="dk1"/>
                </a:solidFill>
                <a:latin typeface="Calibri"/>
                <a:ea typeface="Calibri"/>
                <a:cs typeface="Calibri"/>
                <a:sym typeface="Calibri"/>
              </a:rPr>
              <a:t>), its dramatic rise captures the extraordinary awareness of networks in the society at large. Indeed, evolution and quantum mechanics are just as important as core scientific fields, as they are as enabling platforms: the current revolution in genetics is built on evolutionary theory, and quantum mechanics offers a platform for a wide range of advances in contemporary science, from chemistry to wireless communications. In a similar fashion, network science is an enabling science, offering new tools and perspective for a wide range of scientific fields from social networking to drug design. Given the wide importance and impact of networks, we need to develop the tools to study and quantify them. The rest of this book is devoted to this worthy subject. </a:t>
            </a:r>
            <a:endParaRPr sz="1110"/>
          </a:p>
          <a:p>
            <a:pPr indent="0" lvl="0" marL="0" rtl="0" algn="l">
              <a:lnSpc>
                <a:spcPct val="90000"/>
              </a:lnSpc>
              <a:spcBef>
                <a:spcPts val="0"/>
              </a:spcBef>
              <a:spcAft>
                <a:spcPts val="0"/>
              </a:spcAft>
              <a:buNone/>
            </a:pPr>
            <a:r>
              <a:rPr b="1" lang="en-US" sz="1110">
                <a:solidFill>
                  <a:schemeClr val="dk1"/>
                </a:solidFill>
                <a:latin typeface="Calibri"/>
                <a:ea typeface="Calibri"/>
                <a:cs typeface="Calibri"/>
                <a:sym typeface="Calibri"/>
              </a:rPr>
              <a:t>Image 1.16 </a:t>
            </a:r>
            <a:endParaRPr sz="1110"/>
          </a:p>
          <a:p>
            <a:pPr indent="0" lvl="0" marL="0" rtl="0" algn="l">
              <a:lnSpc>
                <a:spcPct val="90000"/>
              </a:lnSpc>
              <a:spcBef>
                <a:spcPts val="0"/>
              </a:spcBef>
              <a:spcAft>
                <a:spcPts val="0"/>
              </a:spcAft>
              <a:buNone/>
            </a:pPr>
            <a:r>
              <a:rPr b="1" lang="en-US" sz="1110">
                <a:solidFill>
                  <a:schemeClr val="dk1"/>
                </a:solidFill>
                <a:latin typeface="Calibri"/>
                <a:ea typeface="Calibri"/>
                <a:cs typeface="Calibri"/>
                <a:sym typeface="Calibri"/>
              </a:rPr>
              <a:t>The rise of networks. </a:t>
            </a:r>
            <a:endParaRPr sz="1110"/>
          </a:p>
          <a:p>
            <a:pPr indent="0" lvl="0" marL="0" rtl="0" algn="l">
              <a:lnSpc>
                <a:spcPct val="90000"/>
              </a:lnSpc>
              <a:spcBef>
                <a:spcPts val="0"/>
              </a:spcBef>
              <a:spcAft>
                <a:spcPts val="0"/>
              </a:spcAft>
              <a:buNone/>
            </a:pPr>
            <a:r>
              <a:rPr lang="en-US" sz="1110">
                <a:solidFill>
                  <a:schemeClr val="dk1"/>
                </a:solidFill>
                <a:latin typeface="Calibri"/>
                <a:ea typeface="Calibri"/>
                <a:cs typeface="Calibri"/>
                <a:sym typeface="Calibri"/>
              </a:rPr>
              <a:t>The frequency of the use of the words </a:t>
            </a:r>
            <a:r>
              <a:rPr i="1" lang="en-US" sz="1110">
                <a:solidFill>
                  <a:schemeClr val="dk1"/>
                </a:solidFill>
                <a:latin typeface="Calibri"/>
                <a:ea typeface="Calibri"/>
                <a:cs typeface="Calibri"/>
                <a:sym typeface="Calibri"/>
              </a:rPr>
              <a:t>evolution </a:t>
            </a:r>
            <a:r>
              <a:rPr lang="en-US" sz="1110">
                <a:solidFill>
                  <a:schemeClr val="dk1"/>
                </a:solidFill>
                <a:latin typeface="Calibri"/>
                <a:ea typeface="Calibri"/>
                <a:cs typeface="Calibri"/>
                <a:sym typeface="Calibri"/>
              </a:rPr>
              <a:t>and </a:t>
            </a:r>
            <a:r>
              <a:rPr i="1" lang="en-US" sz="1110">
                <a:solidFill>
                  <a:schemeClr val="dk1"/>
                </a:solidFill>
                <a:latin typeface="Calibri"/>
                <a:ea typeface="Calibri"/>
                <a:cs typeface="Calibri"/>
                <a:sym typeface="Calibri"/>
              </a:rPr>
              <a:t>quantum </a:t>
            </a:r>
            <a:r>
              <a:rPr lang="en-US" sz="1110">
                <a:solidFill>
                  <a:schemeClr val="dk1"/>
                </a:solidFill>
                <a:latin typeface="Calibri"/>
                <a:ea typeface="Calibri"/>
                <a:cs typeface="Calibri"/>
                <a:sym typeface="Calibri"/>
              </a:rPr>
              <a:t>represents the major scientific advances of the 19th and 20th century, namely Dar- win’s theory of evolution and quantum mechanics. The plot indicates the exploding awareness of networks in the last decades of the 20th century, preparing a fertile ground for the emergence of network science. The plots were generated by using the ngram platform of Google: http://books. google.com/ngrams. </a:t>
            </a:r>
            <a:endParaRPr sz="1110"/>
          </a:p>
          <a:p>
            <a:pPr indent="0" lvl="0" marL="0" rtl="0" algn="l">
              <a:lnSpc>
                <a:spcPct val="90000"/>
              </a:lnSpc>
              <a:spcBef>
                <a:spcPts val="0"/>
              </a:spcBef>
              <a:spcAft>
                <a:spcPts val="0"/>
              </a:spcAft>
              <a:buNone/>
            </a:pPr>
            <a:r>
              <a:t/>
            </a:r>
            <a:endParaRPr sz="111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110"/>
          </a:p>
        </p:txBody>
      </p:sp>
      <p:sp>
        <p:nvSpPr>
          <p:cNvPr id="806" name="Google Shape;806;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16" name="Google Shape;816;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Nowhere is the impact of network thinking more evident than in the scientific community. The most prominent scientific journals, from </a:t>
            </a:r>
            <a:r>
              <a:rPr i="1" lang="en-US" sz="1200">
                <a:solidFill>
                  <a:schemeClr val="dk1"/>
                </a:solidFill>
                <a:latin typeface="Calibri"/>
                <a:ea typeface="Calibri"/>
                <a:cs typeface="Calibri"/>
                <a:sym typeface="Calibri"/>
              </a:rPr>
              <a:t>Nature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Science </a:t>
            </a:r>
            <a:r>
              <a:rPr lang="en-US" sz="1200">
                <a:solidFill>
                  <a:schemeClr val="dk1"/>
                </a:solidFill>
                <a:latin typeface="Calibri"/>
                <a:ea typeface="Calibri"/>
                <a:cs typeface="Calibri"/>
                <a:sym typeface="Calibri"/>
              </a:rPr>
              <a:t>to </a:t>
            </a:r>
            <a:r>
              <a:rPr i="1" lang="en-US" sz="1200">
                <a:solidFill>
                  <a:schemeClr val="dk1"/>
                </a:solidFill>
                <a:latin typeface="Calibri"/>
                <a:ea typeface="Calibri"/>
                <a:cs typeface="Calibri"/>
                <a:sym typeface="Calibri"/>
              </a:rPr>
              <a:t>Cell </a:t>
            </a:r>
            <a:r>
              <a:rPr lang="en-US" sz="1200">
                <a:solidFill>
                  <a:schemeClr val="dk1"/>
                </a:solidFill>
                <a:latin typeface="Calibri"/>
                <a:ea typeface="Calibri"/>
                <a:cs typeface="Calibri"/>
                <a:sym typeface="Calibri"/>
              </a:rPr>
              <a:t>and </a:t>
            </a:r>
            <a:r>
              <a:rPr i="1" lang="en-US" sz="1200">
                <a:solidFill>
                  <a:schemeClr val="dk1"/>
                </a:solidFill>
                <a:latin typeface="Calibri"/>
                <a:ea typeface="Calibri"/>
                <a:cs typeface="Calibri"/>
                <a:sym typeface="Calibri"/>
              </a:rPr>
              <a:t>PNAS</a:t>
            </a:r>
            <a:r>
              <a:rPr lang="en-US" sz="1200">
                <a:solidFill>
                  <a:schemeClr val="dk1"/>
                </a:solidFill>
                <a:latin typeface="Calibri"/>
                <a:ea typeface="Calibri"/>
                <a:cs typeface="Calibri"/>
                <a:sym typeface="Calibri"/>
              </a:rPr>
              <a:t>, have devoted special issues, reviews, or editorials address- ing the impact of networks on various topics from biology to social sciences. During the past decade, each year several dozen international conferences, workshops, summer and winter schools have focused exclusively on network sci- ence. A successful network science meeting series, called </a:t>
            </a:r>
            <a:r>
              <a:rPr i="1" lang="en-US" sz="1200">
                <a:solidFill>
                  <a:schemeClr val="dk1"/>
                </a:solidFill>
                <a:latin typeface="Calibri"/>
                <a:ea typeface="Calibri"/>
                <a:cs typeface="Calibri"/>
                <a:sym typeface="Calibri"/>
              </a:rPr>
              <a:t>NetSci</a:t>
            </a:r>
            <a:r>
              <a:rPr lang="en-US" sz="1200">
                <a:solidFill>
                  <a:schemeClr val="dk1"/>
                </a:solidFill>
                <a:latin typeface="Calibri"/>
                <a:ea typeface="Calibri"/>
                <a:cs typeface="Calibri"/>
                <a:sym typeface="Calibri"/>
              </a:rPr>
              <a:t>, attracts the field’s practitioners since 2005. Several general-interest books, making the bestseller lists in many countries, have brought network science to the public. Most major universities offer network science courses, attracting a diverse student body. </a:t>
            </a:r>
            <a:endParaRPr/>
          </a:p>
        </p:txBody>
      </p:sp>
      <p:sp>
        <p:nvSpPr>
          <p:cNvPr id="826" name="Google Shape;826;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are surrounded by systems that are hopelessly complicated, from the society, whose seamless functioning requires cooperation between billions of individuals, to communications infrastructures that integrate billions of cell phones with computers and satellites. Our ability to reason and comprehend the world around us is guaranteed by the coherent activity of billions of neurons in our brain. Our very existence is rooted in seamless interactions between thousands of genes and metabolites with- in our cells. These systems are collectively called complex systems. Given the important role they play in our life, in science and economy, the understanding, mathematical description, prediction, and eventually the control of such complex systems is one of the major intellectual and scientific challenges of the 21</a:t>
            </a:r>
            <a:r>
              <a:rPr i="1" lang="en-US" sz="1200">
                <a:solidFill>
                  <a:schemeClr val="dk1"/>
                </a:solidFill>
                <a:latin typeface="Calibri"/>
                <a:ea typeface="Calibri"/>
                <a:cs typeface="Calibri"/>
                <a:sym typeface="Calibri"/>
              </a:rPr>
              <a:t>st </a:t>
            </a:r>
            <a:r>
              <a:rPr lang="en-US" sz="1200">
                <a:solidFill>
                  <a:schemeClr val="dk1"/>
                </a:solidFill>
                <a:latin typeface="Calibri"/>
                <a:ea typeface="Calibri"/>
                <a:cs typeface="Calibri"/>
                <a:sym typeface="Calibri"/>
              </a:rPr>
              <a:t>century.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emergence of network theory, at the dawn of the 21st century is a vivid demonstration that science can live up to this challenge. Indeed, </a:t>
            </a:r>
            <a:r>
              <a:rPr i="1" lang="en-US" sz="1200">
                <a:solidFill>
                  <a:schemeClr val="dk1"/>
                </a:solidFill>
                <a:latin typeface="Calibri"/>
                <a:ea typeface="Calibri"/>
                <a:cs typeface="Calibri"/>
                <a:sym typeface="Calibri"/>
              </a:rPr>
              <a:t>behind each complex system, there is an intricate network that encodes the interactions between the system’s components</a:t>
            </a:r>
            <a:r>
              <a:rPr lang="en-US" sz="1200">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51" name="Google Shape;15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110">
                <a:solidFill>
                  <a:schemeClr val="dk1"/>
                </a:solidFill>
                <a:latin typeface="Calibri"/>
                <a:ea typeface="Calibri"/>
                <a:cs typeface="Calibri"/>
                <a:sym typeface="Calibri"/>
              </a:rPr>
              <a:t>The network describing the interactions between genes, proteins, and metabolites integrate the processes behind living streams. The wiring diagram capturing the connections between neural cells hold the key to our understanding of brain functions. The sum of all professional, friendship, and family ties is the fabric of the society. The network describing which communication devices interact with each other, capturing internet connections to wireless links, is the heart of the modern communication system. The power grid, a network of generators and transmission lines, supplies with energy virtually all modern technology. Trade networks maintain our ability to exchange goods and services, being responsible for the material prosperity that an increasing fraction of the world has enjoyed since WWII (Image 2). They also play a key role in the spread of  financial and economics crises. Networks are at the heart of some of the most revolutionary technologies of the 21st century, empowering everything from Google to Facebook, CISCO, and Twitter. At the end, networks permeate science, technology, and nature to a much higher degree than may be evident upon a casual inspection. Consequently, we will never understand complex systems unless we gain a deep understanding of the networks behind them.While network science is a relatively young field, its roots go back several centuries. The  scientific explosion of the field has experienced during the first decade of the 21st century is rooted in the discovery that </a:t>
            </a:r>
            <a:r>
              <a:rPr i="1" lang="en-US" sz="1110">
                <a:solidFill>
                  <a:schemeClr val="dk1"/>
                </a:solidFill>
                <a:latin typeface="Calibri"/>
                <a:ea typeface="Calibri"/>
                <a:cs typeface="Calibri"/>
                <a:sym typeface="Calibri"/>
              </a:rPr>
              <a:t>despite the apparent differences, the emergence and evolution of rather different  networks is driven by a common set of fundamental laws and reproducible mechanism. Hence despite amazing the diversity in form, size, nature, age, and scope present in real networks, most networks observed in nature, society, and technology are driven by common organizing principles. In other words once we disregard the nature of the components and their interactions, the obtained networks appear to be more similar than different from each other. In the following sections we discuss the forces that have led to the emergence of this new research field and its impact on science, technology, and society.</a:t>
            </a:r>
            <a:endParaRPr sz="1110"/>
          </a:p>
        </p:txBody>
      </p:sp>
      <p:sp>
        <p:nvSpPr>
          <p:cNvPr id="168" name="Google Shape;16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686182" y="-895482"/>
            <a:ext cx="3771636"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219965" y="1638301"/>
            <a:ext cx="4876271"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028965" y="-342900"/>
            <a:ext cx="4876271"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4"/>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400">
                <a:solidFill>
                  <a:srgbClr val="000000"/>
                </a:solidFill>
                <a:latin typeface="Times New Roman"/>
                <a:ea typeface="Times New Roman"/>
                <a:cs typeface="Times New Roman"/>
                <a:sym typeface="Times New Roman"/>
              </a:defRPr>
            </a:lvl1pPr>
            <a:lvl2pPr indent="0" lvl="1" marL="0" algn="r">
              <a:spcBef>
                <a:spcPts val="0"/>
              </a:spcBef>
              <a:buNone/>
              <a:defRPr b="0" sz="1400">
                <a:solidFill>
                  <a:srgbClr val="000000"/>
                </a:solidFill>
                <a:latin typeface="Times New Roman"/>
                <a:ea typeface="Times New Roman"/>
                <a:cs typeface="Times New Roman"/>
                <a:sym typeface="Times New Roman"/>
              </a:defRPr>
            </a:lvl2pPr>
            <a:lvl3pPr indent="0" lvl="2" marL="0" algn="r">
              <a:spcBef>
                <a:spcPts val="0"/>
              </a:spcBef>
              <a:buNone/>
              <a:defRPr b="0" sz="1400">
                <a:solidFill>
                  <a:srgbClr val="000000"/>
                </a:solidFill>
                <a:latin typeface="Times New Roman"/>
                <a:ea typeface="Times New Roman"/>
                <a:cs typeface="Times New Roman"/>
                <a:sym typeface="Times New Roman"/>
              </a:defRPr>
            </a:lvl3pPr>
            <a:lvl4pPr indent="0" lvl="3" marL="0" algn="r">
              <a:spcBef>
                <a:spcPts val="0"/>
              </a:spcBef>
              <a:buNone/>
              <a:defRPr b="0" sz="1400">
                <a:solidFill>
                  <a:srgbClr val="000000"/>
                </a:solidFill>
                <a:latin typeface="Times New Roman"/>
                <a:ea typeface="Times New Roman"/>
                <a:cs typeface="Times New Roman"/>
                <a:sym typeface="Times New Roman"/>
              </a:defRPr>
            </a:lvl4pPr>
            <a:lvl5pPr indent="0" lvl="4" marL="0" algn="r">
              <a:spcBef>
                <a:spcPts val="0"/>
              </a:spcBef>
              <a:buNone/>
              <a:defRPr b="0" sz="1400">
                <a:solidFill>
                  <a:srgbClr val="000000"/>
                </a:solidFill>
                <a:latin typeface="Times New Roman"/>
                <a:ea typeface="Times New Roman"/>
                <a:cs typeface="Times New Roman"/>
                <a:sym typeface="Times New Roman"/>
              </a:defRPr>
            </a:lvl5pPr>
            <a:lvl6pPr indent="0" lvl="5" marL="0" algn="r">
              <a:spcBef>
                <a:spcPts val="0"/>
              </a:spcBef>
              <a:buNone/>
              <a:defRPr b="0" sz="1400">
                <a:solidFill>
                  <a:srgbClr val="000000"/>
                </a:solidFill>
                <a:latin typeface="Times New Roman"/>
                <a:ea typeface="Times New Roman"/>
                <a:cs typeface="Times New Roman"/>
                <a:sym typeface="Times New Roman"/>
              </a:defRPr>
            </a:lvl6pPr>
            <a:lvl7pPr indent="0" lvl="6" marL="0" algn="r">
              <a:spcBef>
                <a:spcPts val="0"/>
              </a:spcBef>
              <a:buNone/>
              <a:defRPr b="0" sz="1400">
                <a:solidFill>
                  <a:srgbClr val="000000"/>
                </a:solidFill>
                <a:latin typeface="Times New Roman"/>
                <a:ea typeface="Times New Roman"/>
                <a:cs typeface="Times New Roman"/>
                <a:sym typeface="Times New Roman"/>
              </a:defRPr>
            </a:lvl7pPr>
            <a:lvl8pPr indent="0" lvl="7" marL="0" algn="r">
              <a:spcBef>
                <a:spcPts val="0"/>
              </a:spcBef>
              <a:buNone/>
              <a:defRPr b="0" sz="1400">
                <a:solidFill>
                  <a:srgbClr val="000000"/>
                </a:solidFill>
                <a:latin typeface="Times New Roman"/>
                <a:ea typeface="Times New Roman"/>
                <a:cs typeface="Times New Roman"/>
                <a:sym typeface="Times New Roman"/>
              </a:defRPr>
            </a:lvl8pPr>
            <a:lvl9pPr indent="0" lvl="8" marL="0" algn="r">
              <a:spcBef>
                <a:spcPts val="0"/>
              </a:spcBef>
              <a:buNone/>
              <a:defRPr b="0"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5"/>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 name="Google Shape;96;p15"/>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Font typeface="Times New Roman"/>
              <a:buNone/>
              <a:defRPr>
                <a:solidFill>
                  <a:srgbClr val="888888"/>
                </a:solidFill>
              </a:defRPr>
            </a:lvl1pPr>
            <a:lvl2pPr lvl="1" algn="ctr">
              <a:spcBef>
                <a:spcPts val="560"/>
              </a:spcBef>
              <a:spcAft>
                <a:spcPts val="0"/>
              </a:spcAft>
              <a:buClr>
                <a:srgbClr val="888888"/>
              </a:buClr>
              <a:buSzPts val="2800"/>
              <a:buFont typeface="Times New Roman"/>
              <a:buNone/>
              <a:defRPr>
                <a:solidFill>
                  <a:srgbClr val="888888"/>
                </a:solidFill>
              </a:defRPr>
            </a:lvl2pPr>
            <a:lvl3pPr lvl="2" algn="ctr">
              <a:spcBef>
                <a:spcPts val="480"/>
              </a:spcBef>
              <a:spcAft>
                <a:spcPts val="0"/>
              </a:spcAft>
              <a:buClr>
                <a:srgbClr val="888888"/>
              </a:buClr>
              <a:buSzPts val="2400"/>
              <a:buFont typeface="Times New Roman"/>
              <a:buNone/>
              <a:defRPr>
                <a:solidFill>
                  <a:srgbClr val="888888"/>
                </a:solidFill>
              </a:defRPr>
            </a:lvl3pPr>
            <a:lvl4pPr lvl="3" algn="ctr">
              <a:spcBef>
                <a:spcPts val="400"/>
              </a:spcBef>
              <a:spcAft>
                <a:spcPts val="0"/>
              </a:spcAft>
              <a:buClr>
                <a:srgbClr val="888888"/>
              </a:buClr>
              <a:buSzPts val="2000"/>
              <a:buFont typeface="Times New Roman"/>
              <a:buNone/>
              <a:defRPr>
                <a:solidFill>
                  <a:srgbClr val="888888"/>
                </a:solidFill>
              </a:defRPr>
            </a:lvl4pPr>
            <a:lvl5pPr lvl="4" algn="ctr">
              <a:spcBef>
                <a:spcPts val="400"/>
              </a:spcBef>
              <a:spcAft>
                <a:spcPts val="0"/>
              </a:spcAft>
              <a:buClr>
                <a:srgbClr val="888888"/>
              </a:buClr>
              <a:buSzPts val="2000"/>
              <a:buFont typeface="Times New Roman"/>
              <a:buNone/>
              <a:defRPr>
                <a:solidFill>
                  <a:srgbClr val="888888"/>
                </a:solidFill>
              </a:defRPr>
            </a:lvl5pPr>
            <a:lvl6pPr lvl="5" algn="ctr">
              <a:spcBef>
                <a:spcPts val="400"/>
              </a:spcBef>
              <a:spcAft>
                <a:spcPts val="0"/>
              </a:spcAft>
              <a:buClr>
                <a:srgbClr val="888888"/>
              </a:buClr>
              <a:buSzPts val="2000"/>
              <a:buFont typeface="Times New Roman"/>
              <a:buNone/>
              <a:defRPr>
                <a:solidFill>
                  <a:srgbClr val="888888"/>
                </a:solidFill>
              </a:defRPr>
            </a:lvl6pPr>
            <a:lvl7pPr lvl="6" algn="ctr">
              <a:spcBef>
                <a:spcPts val="400"/>
              </a:spcBef>
              <a:spcAft>
                <a:spcPts val="0"/>
              </a:spcAft>
              <a:buClr>
                <a:srgbClr val="888888"/>
              </a:buClr>
              <a:buSzPts val="2000"/>
              <a:buFont typeface="Times New Roman"/>
              <a:buNone/>
              <a:defRPr>
                <a:solidFill>
                  <a:srgbClr val="888888"/>
                </a:solidFill>
              </a:defRPr>
            </a:lvl7pPr>
            <a:lvl8pPr lvl="7" algn="ctr">
              <a:spcBef>
                <a:spcPts val="400"/>
              </a:spcBef>
              <a:spcAft>
                <a:spcPts val="0"/>
              </a:spcAft>
              <a:buClr>
                <a:srgbClr val="888888"/>
              </a:buClr>
              <a:buSzPts val="2000"/>
              <a:buFont typeface="Times New Roman"/>
              <a:buNone/>
              <a:defRPr>
                <a:solidFill>
                  <a:srgbClr val="888888"/>
                </a:solidFill>
              </a:defRPr>
            </a:lvl8pPr>
            <a:lvl9pPr lvl="8" algn="ctr">
              <a:spcBef>
                <a:spcPts val="400"/>
              </a:spcBef>
              <a:spcAft>
                <a:spcPts val="0"/>
              </a:spcAft>
              <a:buClr>
                <a:srgbClr val="888888"/>
              </a:buClr>
              <a:buSzPts val="2000"/>
              <a:buFont typeface="Times New Roman"/>
              <a:buNone/>
              <a:defRPr>
                <a:solidFill>
                  <a:srgbClr val="888888"/>
                </a:solidFill>
              </a:defRPr>
            </a:lvl9pPr>
          </a:lstStyle>
          <a:p/>
        </p:txBody>
      </p:sp>
      <p:sp>
        <p:nvSpPr>
          <p:cNvPr id="97" name="Google Shape;97;p15"/>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4"/>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4"/>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9" name="Google Shape;29;p4"/>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5"/>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5"/>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7"/>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8"/>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8"/>
          <p:cNvSpPr txBox="1"/>
          <p:nvPr>
            <p:ph idx="3" type="body"/>
          </p:nvPr>
        </p:nvSpPr>
        <p:spPr>
          <a:xfrm>
            <a:off x="4645026" y="1279261"/>
            <a:ext cx="4041775"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8"/>
          <p:cNvSpPr txBox="1"/>
          <p:nvPr>
            <p:ph idx="4" type="body"/>
          </p:nvPr>
        </p:nvSpPr>
        <p:spPr>
          <a:xfrm>
            <a:off x="4645026" y="1812396"/>
            <a:ext cx="4041775"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8"/>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27542"/>
            <a:ext cx="3008313" cy="9683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1" y="1195917"/>
            <a:ext cx="3008313" cy="390921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510646"/>
            <a:ext cx="5486400" cy="3429000"/>
          </a:xfrm>
          <a:prstGeom prst="rect">
            <a:avLst/>
          </a:prstGeom>
          <a:noFill/>
          <a:ln>
            <a:noFill/>
          </a:ln>
        </p:spPr>
      </p:sp>
      <p:sp>
        <p:nvSpPr>
          <p:cNvPr id="68" name="Google Shape;68;p10"/>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5296959"/>
            <a:ext cx="2133600" cy="3042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5296959"/>
            <a:ext cx="2895600" cy="3042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5296959"/>
            <a:ext cx="2133600" cy="3042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685800" y="508000"/>
            <a:ext cx="7772400" cy="952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86" name="Google Shape;86;p13"/>
          <p:cNvSpPr txBox="1"/>
          <p:nvPr>
            <p:ph idx="1" type="body"/>
          </p:nvPr>
        </p:nvSpPr>
        <p:spPr>
          <a:xfrm>
            <a:off x="685800" y="1651000"/>
            <a:ext cx="7772400" cy="3429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87" name="Google Shape;87;p13"/>
          <p:cNvSpPr txBox="1"/>
          <p:nvPr>
            <p:ph idx="10" type="dt"/>
          </p:nvPr>
        </p:nvSpPr>
        <p:spPr>
          <a:xfrm>
            <a:off x="685800" y="5207000"/>
            <a:ext cx="1905000" cy="381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8" name="Google Shape;88;p13"/>
          <p:cNvSpPr txBox="1"/>
          <p:nvPr>
            <p:ph idx="11" type="ftr"/>
          </p:nvPr>
        </p:nvSpPr>
        <p:spPr>
          <a:xfrm>
            <a:off x="3124200" y="5207000"/>
            <a:ext cx="2895600" cy="381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9" name="Google Shape;89;p13"/>
          <p:cNvSpPr txBox="1"/>
          <p:nvPr>
            <p:ph idx="12" type="sldNum"/>
          </p:nvPr>
        </p:nvSpPr>
        <p:spPr>
          <a:xfrm>
            <a:off x="6553200" y="5207000"/>
            <a:ext cx="1905000" cy="381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sz="1400">
                <a:solidFill>
                  <a:srgbClr val="000000"/>
                </a:solidFill>
                <a:latin typeface="Times New Roman"/>
                <a:ea typeface="Times New Roman"/>
                <a:cs typeface="Times New Roman"/>
                <a:sym typeface="Times New Roman"/>
              </a:defRPr>
            </a:lvl1pPr>
            <a:lvl2pPr indent="0" lvl="1" marL="0" marR="0" rtl="0" algn="r">
              <a:spcBef>
                <a:spcPts val="0"/>
              </a:spcBef>
              <a:spcAft>
                <a:spcPts val="0"/>
              </a:spcAft>
              <a:buNone/>
              <a:defRPr b="0" sz="1400">
                <a:solidFill>
                  <a:srgbClr val="000000"/>
                </a:solidFill>
                <a:latin typeface="Times New Roman"/>
                <a:ea typeface="Times New Roman"/>
                <a:cs typeface="Times New Roman"/>
                <a:sym typeface="Times New Roman"/>
              </a:defRPr>
            </a:lvl2pPr>
            <a:lvl3pPr indent="0" lvl="2" marL="0" marR="0" rtl="0" algn="r">
              <a:spcBef>
                <a:spcPts val="0"/>
              </a:spcBef>
              <a:spcAft>
                <a:spcPts val="0"/>
              </a:spcAft>
              <a:buNone/>
              <a:defRPr b="0" sz="1400">
                <a:solidFill>
                  <a:srgbClr val="000000"/>
                </a:solidFill>
                <a:latin typeface="Times New Roman"/>
                <a:ea typeface="Times New Roman"/>
                <a:cs typeface="Times New Roman"/>
                <a:sym typeface="Times New Roman"/>
              </a:defRPr>
            </a:lvl3pPr>
            <a:lvl4pPr indent="0" lvl="3" marL="0" marR="0" rtl="0" algn="r">
              <a:spcBef>
                <a:spcPts val="0"/>
              </a:spcBef>
              <a:spcAft>
                <a:spcPts val="0"/>
              </a:spcAft>
              <a:buNone/>
              <a:defRPr b="0" sz="1400">
                <a:solidFill>
                  <a:srgbClr val="000000"/>
                </a:solidFill>
                <a:latin typeface="Times New Roman"/>
                <a:ea typeface="Times New Roman"/>
                <a:cs typeface="Times New Roman"/>
                <a:sym typeface="Times New Roman"/>
              </a:defRPr>
            </a:lvl4pPr>
            <a:lvl5pPr indent="0" lvl="4" marL="0" marR="0" rtl="0" algn="r">
              <a:spcBef>
                <a:spcPts val="0"/>
              </a:spcBef>
              <a:spcAft>
                <a:spcPts val="0"/>
              </a:spcAft>
              <a:buNone/>
              <a:defRPr b="0" sz="1400">
                <a:solidFill>
                  <a:srgbClr val="000000"/>
                </a:solidFill>
                <a:latin typeface="Times New Roman"/>
                <a:ea typeface="Times New Roman"/>
                <a:cs typeface="Times New Roman"/>
                <a:sym typeface="Times New Roman"/>
              </a:defRPr>
            </a:lvl5pPr>
            <a:lvl6pPr indent="0" lvl="5" marL="0" marR="0" rtl="0" algn="r">
              <a:spcBef>
                <a:spcPts val="0"/>
              </a:spcBef>
              <a:spcAft>
                <a:spcPts val="0"/>
              </a:spcAft>
              <a:buNone/>
              <a:defRPr b="0" sz="1400">
                <a:solidFill>
                  <a:srgbClr val="000000"/>
                </a:solidFill>
                <a:latin typeface="Times New Roman"/>
                <a:ea typeface="Times New Roman"/>
                <a:cs typeface="Times New Roman"/>
                <a:sym typeface="Times New Roman"/>
              </a:defRPr>
            </a:lvl6pPr>
            <a:lvl7pPr indent="0" lvl="6" marL="0" marR="0" rtl="0" algn="r">
              <a:spcBef>
                <a:spcPts val="0"/>
              </a:spcBef>
              <a:spcAft>
                <a:spcPts val="0"/>
              </a:spcAft>
              <a:buNone/>
              <a:defRPr b="0" sz="1400">
                <a:solidFill>
                  <a:srgbClr val="000000"/>
                </a:solidFill>
                <a:latin typeface="Times New Roman"/>
                <a:ea typeface="Times New Roman"/>
                <a:cs typeface="Times New Roman"/>
                <a:sym typeface="Times New Roman"/>
              </a:defRPr>
            </a:lvl7pPr>
            <a:lvl8pPr indent="0" lvl="7" marL="0" marR="0" rtl="0" algn="r">
              <a:spcBef>
                <a:spcPts val="0"/>
              </a:spcBef>
              <a:spcAft>
                <a:spcPts val="0"/>
              </a:spcAft>
              <a:buNone/>
              <a:defRPr b="0" sz="1400">
                <a:solidFill>
                  <a:srgbClr val="000000"/>
                </a:solidFill>
                <a:latin typeface="Times New Roman"/>
                <a:ea typeface="Times New Roman"/>
                <a:cs typeface="Times New Roman"/>
                <a:sym typeface="Times New Roman"/>
              </a:defRPr>
            </a:lvl8pPr>
            <a:lvl9pPr indent="0" lvl="8" marL="0" marR="0" rtl="0" algn="r">
              <a:spcBef>
                <a:spcPts val="0"/>
              </a:spcBef>
              <a:spcAft>
                <a:spcPts val="0"/>
              </a:spcAft>
              <a:buNone/>
              <a:defRPr b="0"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40.jpg"/><Relationship Id="rId6" Type="http://schemas.openxmlformats.org/officeDocument/2006/relationships/image" Target="../media/image25.gif"/><Relationship Id="rId7"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1.jpg"/><Relationship Id="rId4"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2.jpg"/><Relationship Id="rId4"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gif"/><Relationship Id="rId4" Type="http://schemas.openxmlformats.org/officeDocument/2006/relationships/image" Target="../media/image38.png"/><Relationship Id="rId5"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2.jp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jpg"/><Relationship Id="rId4" Type="http://schemas.openxmlformats.org/officeDocument/2006/relationships/image" Target="../media/image58.jpg"/><Relationship Id="rId5" Type="http://schemas.openxmlformats.org/officeDocument/2006/relationships/image" Target="../media/image47.jpg"/><Relationship Id="rId6" Type="http://schemas.openxmlformats.org/officeDocument/2006/relationships/image" Target="../media/image55.jpg"/><Relationship Id="rId7" Type="http://schemas.openxmlformats.org/officeDocument/2006/relationships/image" Target="../media/image51.jpg"/><Relationship Id="rId8" Type="http://schemas.openxmlformats.org/officeDocument/2006/relationships/image" Target="../media/image5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jpg"/><Relationship Id="rId4" Type="http://schemas.openxmlformats.org/officeDocument/2006/relationships/image" Target="../media/image63.jpg"/><Relationship Id="rId5" Type="http://schemas.openxmlformats.org/officeDocument/2006/relationships/image" Target="../media/image48.png"/><Relationship Id="rId6" Type="http://schemas.openxmlformats.org/officeDocument/2006/relationships/image" Target="../media/image50.jpg"/><Relationship Id="rId7" Type="http://schemas.openxmlformats.org/officeDocument/2006/relationships/image" Target="../media/image52.jpg"/><Relationship Id="rId8" Type="http://schemas.openxmlformats.org/officeDocument/2006/relationships/image" Target="../media/image5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VULNERABILITY DUE TO INTERCONNECTIVITY </a:t>
            </a:r>
            <a:endParaRPr/>
          </a:p>
          <a:p>
            <a:pPr indent="0" lvl="0" marL="0" marR="0" rtl="0" algn="ctr">
              <a:spcBef>
                <a:spcPts val="0"/>
              </a:spcBef>
              <a:spcAft>
                <a:spcPts val="0"/>
              </a:spcAft>
              <a:buNone/>
            </a:pPr>
            <a:r>
              <a:t/>
            </a:r>
            <a:endParaRPr b="1" i="0" sz="4400" u="none" cap="none" strike="noStrike">
              <a:solidFill>
                <a:srgbClr val="FF0000"/>
              </a:solidFill>
              <a:latin typeface="Helvetica Neue"/>
              <a:ea typeface="Helvetica Neue"/>
              <a:cs typeface="Helvetica Neue"/>
              <a:sym typeface="Helvetica Neue"/>
            </a:endParaRPr>
          </a:p>
        </p:txBody>
      </p:sp>
      <p:sp>
        <p:nvSpPr>
          <p:cNvPr id="105" name="Google Shape;105;p1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2000" u="none" cap="none" strike="noStrike">
                <a:solidFill>
                  <a:srgbClr val="FFFFFF"/>
                </a:solidFill>
                <a:latin typeface="Helvetica Neue"/>
                <a:ea typeface="Helvetica Neue"/>
                <a:cs typeface="Helvetica Neue"/>
                <a:sym typeface="Helvetica Neue"/>
              </a:rPr>
              <a:t>Section 3 					</a:t>
            </a:r>
            <a:r>
              <a:rPr b="0" i="0" lang="en-US" sz="1600" u="none" cap="none" strike="noStrike">
                <a:solidFill>
                  <a:srgbClr val="FFFFFF"/>
                </a:solidFill>
                <a:latin typeface="Calibri"/>
                <a:ea typeface="Calibri"/>
                <a:cs typeface="Calibri"/>
                <a:sym typeface="Calibri"/>
              </a:rPr>
              <a:t>VULNERABILITY DUE TO INTERCONNECTIVITY </a:t>
            </a:r>
            <a:endParaRPr/>
          </a:p>
          <a:p>
            <a:pPr indent="0" lvl="0" marL="0" marR="0" rtl="0" algn="l">
              <a:spcBef>
                <a:spcPts val="320"/>
              </a:spcBef>
              <a:spcAft>
                <a:spcPts val="0"/>
              </a:spcAft>
              <a:buNone/>
            </a:pPr>
            <a:r>
              <a:t/>
            </a:r>
            <a:endParaRPr b="0" i="0" sz="1600" u="none" cap="none" strike="noStrike">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i="0" sz="1600" u="none" cap="none" strike="noStrike">
              <a:solidFill>
                <a:srgbClr val="D8D8D8"/>
              </a:solidFill>
              <a:latin typeface="Helvetica Neue"/>
              <a:ea typeface="Helvetica Neue"/>
              <a:cs typeface="Helvetica Neue"/>
              <a:sym typeface="Helvetica Neue"/>
            </a:endParaRPr>
          </a:p>
        </p:txBody>
      </p:sp>
      <p:sp>
        <p:nvSpPr>
          <p:cNvPr id="106" name="Google Shape;106;p16"/>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900" u="none" cap="none" strike="noStrike">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107" name="Google Shape;107;p16"/>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slide16_neuron.jpg" id="196" name="Google Shape;196;p25"/>
          <p:cNvPicPr preferRelativeResize="0"/>
          <p:nvPr/>
        </p:nvPicPr>
        <p:blipFill rotWithShape="1">
          <a:blip r:embed="rId3">
            <a:alphaModFix/>
          </a:blip>
          <a:srcRect b="0" l="0" r="0" t="0"/>
          <a:stretch/>
        </p:blipFill>
        <p:spPr>
          <a:xfrm flipH="1">
            <a:off x="0" y="0"/>
            <a:ext cx="9144000" cy="5715000"/>
          </a:xfrm>
          <a:prstGeom prst="rect">
            <a:avLst/>
          </a:prstGeom>
          <a:noFill/>
          <a:ln>
            <a:noFill/>
          </a:ln>
        </p:spPr>
      </p:pic>
      <p:sp>
        <p:nvSpPr>
          <p:cNvPr id="197" name="Google Shape;197;p25"/>
          <p:cNvSpPr txBox="1"/>
          <p:nvPr>
            <p:ph type="ctrTitle"/>
          </p:nvPr>
        </p:nvSpPr>
        <p:spPr>
          <a:xfrm>
            <a:off x="457200" y="-317500"/>
            <a:ext cx="7772400" cy="122502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Calibri"/>
              <a:buNone/>
            </a:pPr>
            <a:r>
              <a:rPr b="1" lang="en-US" sz="3200">
                <a:solidFill>
                  <a:srgbClr val="FF0000"/>
                </a:solidFill>
              </a:rPr>
              <a:t>Brain</a:t>
            </a:r>
            <a:endParaRPr/>
          </a:p>
        </p:txBody>
      </p:sp>
      <p:sp>
        <p:nvSpPr>
          <p:cNvPr id="198" name="Google Shape;198;p25"/>
          <p:cNvSpPr txBox="1"/>
          <p:nvPr/>
        </p:nvSpPr>
        <p:spPr>
          <a:xfrm>
            <a:off x="1600200" y="1366778"/>
            <a:ext cx="474345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500">
                <a:solidFill>
                  <a:srgbClr val="FFFFFF"/>
                </a:solidFill>
                <a:latin typeface="Helvetica Neue"/>
                <a:ea typeface="Helvetica Neue"/>
                <a:cs typeface="Helvetica Neue"/>
                <a:sym typeface="Helvetica Neue"/>
              </a:rPr>
              <a:t>Human Brain has between</a:t>
            </a:r>
            <a:endParaRPr/>
          </a:p>
          <a:p>
            <a:pPr indent="0" lvl="0" marL="0" marR="0" rtl="0" algn="l">
              <a:spcBef>
                <a:spcPts val="0"/>
              </a:spcBef>
              <a:spcAft>
                <a:spcPts val="0"/>
              </a:spcAft>
              <a:buNone/>
            </a:pPr>
            <a:r>
              <a:rPr b="1" lang="en-US" sz="4500">
                <a:solidFill>
                  <a:srgbClr val="FFFFFF"/>
                </a:solidFill>
                <a:latin typeface="Helvetica Neue"/>
                <a:ea typeface="Helvetica Neue"/>
                <a:cs typeface="Helvetica Neue"/>
                <a:sym typeface="Helvetica Neue"/>
              </a:rPr>
              <a:t>10-100 billion neurons.</a:t>
            </a:r>
            <a:endParaRPr/>
          </a:p>
        </p:txBody>
      </p:sp>
      <p:sp>
        <p:nvSpPr>
          <p:cNvPr id="199" name="Google Shape;199;p2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BRAIN        </a:t>
            </a:r>
            <a:r>
              <a:rPr b="1" lang="en-US" sz="1600">
                <a:solidFill>
                  <a:srgbClr val="D8D8D8"/>
                </a:solidFill>
                <a:latin typeface="Helvetica Neue"/>
                <a:ea typeface="Helvetica Neue"/>
                <a:cs typeface="Helvetica Neue"/>
                <a:sym typeface="Helvetica Neue"/>
              </a:rPr>
              <a:t>Factoid:</a:t>
            </a:r>
            <a:endParaRPr/>
          </a:p>
        </p:txBody>
      </p:sp>
      <p:sp>
        <p:nvSpPr>
          <p:cNvPr id="200" name="Google Shape;200;p25"/>
          <p:cNvSpPr txBox="1"/>
          <p:nvPr/>
        </p:nvSpPr>
        <p:spPr>
          <a:xfrm flipH="1">
            <a:off x="11430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201" name="Google Shape;201;p25"/>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nvSpPr>
        <p:spPr>
          <a:xfrm flipH="1">
            <a:off x="16306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descr="F-I-credit_card.jpg" id="208" name="Google Shape;208;p26"/>
          <p:cNvPicPr preferRelativeResize="0"/>
          <p:nvPr/>
        </p:nvPicPr>
        <p:blipFill rotWithShape="1">
          <a:blip r:embed="rId3">
            <a:alphaModFix/>
          </a:blip>
          <a:srcRect b="0" l="0" r="0" t="0"/>
          <a:stretch/>
        </p:blipFill>
        <p:spPr>
          <a:xfrm>
            <a:off x="1714500" y="0"/>
            <a:ext cx="5715000" cy="5715000"/>
          </a:xfrm>
          <a:prstGeom prst="rect">
            <a:avLst/>
          </a:prstGeom>
          <a:noFill/>
          <a:ln>
            <a:noFill/>
          </a:ln>
        </p:spPr>
      </p:pic>
      <p:sp>
        <p:nvSpPr>
          <p:cNvPr id="209" name="Google Shape;209;p2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subtle financial networks</a:t>
            </a:r>
            <a:endParaRPr b="1" sz="1600">
              <a:solidFill>
                <a:srgbClr val="D8D8D8"/>
              </a:solidFill>
              <a:latin typeface="Helvetica Neue"/>
              <a:ea typeface="Helvetica Neue"/>
              <a:cs typeface="Helvetica Neue"/>
              <a:sym typeface="Helvetica Neue"/>
            </a:endParaRPr>
          </a:p>
        </p:txBody>
      </p:sp>
      <p:sp>
        <p:nvSpPr>
          <p:cNvPr id="210" name="Google Shape;210;p26"/>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slide-crisis.jpg" id="216" name="Google Shape;216;p27"/>
          <p:cNvPicPr preferRelativeResize="0"/>
          <p:nvPr/>
        </p:nvPicPr>
        <p:blipFill rotWithShape="1">
          <a:blip r:embed="rId3">
            <a:alphaModFix/>
          </a:blip>
          <a:srcRect b="0" l="0" r="0" t="0"/>
          <a:stretch/>
        </p:blipFill>
        <p:spPr>
          <a:xfrm>
            <a:off x="0" y="450344"/>
            <a:ext cx="9144000" cy="5081666"/>
          </a:xfrm>
          <a:prstGeom prst="rect">
            <a:avLst/>
          </a:prstGeom>
          <a:noFill/>
          <a:ln>
            <a:noFill/>
          </a:ln>
        </p:spPr>
      </p:pic>
      <p:sp>
        <p:nvSpPr>
          <p:cNvPr id="217" name="Google Shape;217;p27"/>
          <p:cNvSpPr txBox="1"/>
          <p:nvPr/>
        </p:nvSpPr>
        <p:spPr>
          <a:xfrm flipH="1">
            <a:off x="16306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218" name="Google Shape;218;p2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not so subtle financial networks: 2011</a:t>
            </a:r>
            <a:endParaRPr b="1" sz="1600">
              <a:solidFill>
                <a:srgbClr val="D8D8D8"/>
              </a:solidFill>
              <a:latin typeface="Helvetica Neue"/>
              <a:ea typeface="Helvetica Neue"/>
              <a:cs typeface="Helvetica Neue"/>
              <a:sym typeface="Helvetica Neue"/>
            </a:endParaRPr>
          </a:p>
        </p:txBody>
      </p:sp>
      <p:sp>
        <p:nvSpPr>
          <p:cNvPr id="219" name="Google Shape;219;p27"/>
          <p:cNvSpPr txBox="1"/>
          <p:nvPr/>
        </p:nvSpPr>
        <p:spPr>
          <a:xfrm>
            <a:off x="6478005"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pic>
        <p:nvPicPr>
          <p:cNvPr descr="Virtual-Stock-Trading.jpg" id="226" name="Google Shape;226;p28"/>
          <p:cNvPicPr preferRelativeResize="0"/>
          <p:nvPr/>
        </p:nvPicPr>
        <p:blipFill rotWithShape="1">
          <a:blip r:embed="rId3">
            <a:alphaModFix/>
          </a:blip>
          <a:srcRect b="0" l="0" r="0" t="0"/>
          <a:stretch/>
        </p:blipFill>
        <p:spPr>
          <a:xfrm>
            <a:off x="0" y="-215900"/>
            <a:ext cx="9144000" cy="5930900"/>
          </a:xfrm>
          <a:prstGeom prst="rect">
            <a:avLst/>
          </a:prstGeom>
          <a:noFill/>
          <a:ln>
            <a:noFill/>
          </a:ln>
        </p:spPr>
      </p:pic>
      <p:sp>
        <p:nvSpPr>
          <p:cNvPr id="227" name="Google Shape;227;p28"/>
          <p:cNvSpPr txBox="1"/>
          <p:nvPr/>
        </p:nvSpPr>
        <p:spPr>
          <a:xfrm>
            <a:off x="0" y="1409700"/>
            <a:ext cx="3931920" cy="954107"/>
          </a:xfrm>
          <a:prstGeom prst="rect">
            <a:avLst/>
          </a:prstGeom>
          <a:solidFill>
            <a:schemeClr val="dk1">
              <a:alpha val="80784"/>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Helvetica Neue"/>
                <a:ea typeface="Helvetica Neue"/>
                <a:cs typeface="Helvetica Neue"/>
                <a:sym typeface="Helvetica Neue"/>
              </a:rPr>
              <a:t>The world economy produced goods and services worth almost $55 trillion in 2005. </a:t>
            </a:r>
            <a:endParaRPr/>
          </a:p>
          <a:p>
            <a:pPr indent="0" lvl="0" marL="0" marR="0" rtl="0" algn="l">
              <a:spcBef>
                <a:spcPts val="0"/>
              </a:spcBef>
              <a:spcAft>
                <a:spcPts val="0"/>
              </a:spcAft>
              <a:buNone/>
            </a:pPr>
            <a:r>
              <a:rPr i="1" lang="en-US" sz="1200">
                <a:solidFill>
                  <a:srgbClr val="FFFFFF"/>
                </a:solidFill>
                <a:latin typeface="Helvetica Neue"/>
                <a:ea typeface="Helvetica Neue"/>
                <a:cs typeface="Helvetica Neue"/>
                <a:sym typeface="Helvetica Neue"/>
              </a:rPr>
              <a:t>(http://siteresources.worldbank.org/ICPINT/Resources/ICPreportprelim.pdf)</a:t>
            </a:r>
            <a:endParaRPr i="1" sz="1200">
              <a:solidFill>
                <a:srgbClr val="FFFFFF"/>
              </a:solidFill>
              <a:latin typeface="Helvetica Neue"/>
              <a:ea typeface="Helvetica Neue"/>
              <a:cs typeface="Helvetica Neue"/>
              <a:sym typeface="Helvetica Neue"/>
            </a:endParaRPr>
          </a:p>
        </p:txBody>
      </p:sp>
      <p:sp>
        <p:nvSpPr>
          <p:cNvPr id="228" name="Google Shape;228;p2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ECONOMY        </a:t>
            </a:r>
            <a:r>
              <a:rPr b="1" lang="en-US" sz="1600">
                <a:solidFill>
                  <a:srgbClr val="D8D8D8"/>
                </a:solidFill>
                <a:latin typeface="Helvetica Neue"/>
                <a:ea typeface="Helvetica Neue"/>
                <a:cs typeface="Helvetica Neue"/>
                <a:sym typeface="Helvetica Neue"/>
              </a:rPr>
              <a:t>Factoid:</a:t>
            </a:r>
            <a:endParaRPr/>
          </a:p>
        </p:txBody>
      </p:sp>
      <p:sp>
        <p:nvSpPr>
          <p:cNvPr id="229" name="Google Shape;229;p28"/>
          <p:cNvSpPr txBox="1"/>
          <p:nvPr/>
        </p:nvSpPr>
        <p:spPr>
          <a:xfrm flipH="1">
            <a:off x="16306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230" name="Google Shape;230;p28"/>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Bild1" id="235" name="Google Shape;235;p29"/>
          <p:cNvPicPr preferRelativeResize="0"/>
          <p:nvPr>
            <p:ph idx="1" type="body"/>
          </p:nvPr>
        </p:nvPicPr>
        <p:blipFill rotWithShape="1">
          <a:blip r:embed="rId3">
            <a:alphaModFix/>
          </a:blip>
          <a:srcRect b="0" l="0" r="0" t="0"/>
          <a:stretch/>
        </p:blipFill>
        <p:spPr>
          <a:xfrm>
            <a:off x="2514600" y="955146"/>
            <a:ext cx="6172200" cy="3426354"/>
          </a:xfrm>
          <a:prstGeom prst="rect">
            <a:avLst/>
          </a:prstGeom>
          <a:noFill/>
          <a:ln>
            <a:noFill/>
          </a:ln>
        </p:spPr>
      </p:pic>
      <p:pic>
        <p:nvPicPr>
          <p:cNvPr descr="Bild4" id="236" name="Google Shape;236;p29"/>
          <p:cNvPicPr preferRelativeResize="0"/>
          <p:nvPr>
            <p:ph idx="2" type="body"/>
          </p:nvPr>
        </p:nvPicPr>
        <p:blipFill rotWithShape="1">
          <a:blip r:embed="rId4">
            <a:alphaModFix/>
          </a:blip>
          <a:srcRect b="0" l="0" r="0" t="0"/>
          <a:stretch/>
        </p:blipFill>
        <p:spPr>
          <a:xfrm>
            <a:off x="2514600" y="930011"/>
            <a:ext cx="6248400" cy="3451489"/>
          </a:xfrm>
          <a:prstGeom prst="rect">
            <a:avLst/>
          </a:prstGeom>
          <a:noFill/>
          <a:ln>
            <a:noFill/>
          </a:ln>
        </p:spPr>
      </p:pic>
      <p:sp>
        <p:nvSpPr>
          <p:cNvPr id="237" name="Google Shape;237;p29"/>
          <p:cNvSpPr txBox="1"/>
          <p:nvPr/>
        </p:nvSpPr>
        <p:spPr>
          <a:xfrm>
            <a:off x="609600" y="4889501"/>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sz="1800">
              <a:solidFill>
                <a:schemeClr val="dk1"/>
              </a:solidFill>
              <a:latin typeface="Arial"/>
              <a:ea typeface="Arial"/>
              <a:cs typeface="Arial"/>
              <a:sym typeface="Arial"/>
            </a:endParaRPr>
          </a:p>
        </p:txBody>
      </p:sp>
      <p:sp>
        <p:nvSpPr>
          <p:cNvPr id="238" name="Google Shape;238;p29"/>
          <p:cNvSpPr txBox="1"/>
          <p:nvPr/>
        </p:nvSpPr>
        <p:spPr>
          <a:xfrm>
            <a:off x="228600" y="1485900"/>
            <a:ext cx="966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Nodes:</a:t>
            </a:r>
            <a:endParaRPr/>
          </a:p>
        </p:txBody>
      </p:sp>
      <p:sp>
        <p:nvSpPr>
          <p:cNvPr id="239" name="Google Shape;239;p29"/>
          <p:cNvSpPr txBox="1"/>
          <p:nvPr/>
        </p:nvSpPr>
        <p:spPr>
          <a:xfrm>
            <a:off x="228600" y="4152900"/>
            <a:ext cx="8644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Links: </a:t>
            </a:r>
            <a:endParaRPr/>
          </a:p>
        </p:txBody>
      </p:sp>
      <p:sp>
        <p:nvSpPr>
          <p:cNvPr id="240" name="Google Shape;240;p29"/>
          <p:cNvSpPr txBox="1"/>
          <p:nvPr/>
        </p:nvSpPr>
        <p:spPr>
          <a:xfrm>
            <a:off x="6781800" y="4525714"/>
            <a:ext cx="206198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http://ecclectic.ss.uci.edu/~drwhite/Movie</a:t>
            </a:r>
            <a:endParaRPr i="1" sz="800">
              <a:solidFill>
                <a:schemeClr val="dk1"/>
              </a:solidFill>
              <a:latin typeface="Helvetica Neue"/>
              <a:ea typeface="Helvetica Neue"/>
              <a:cs typeface="Helvetica Neue"/>
              <a:sym typeface="Helvetica Neue"/>
            </a:endParaRPr>
          </a:p>
        </p:txBody>
      </p:sp>
      <p:sp>
        <p:nvSpPr>
          <p:cNvPr id="241" name="Google Shape;241;p29"/>
          <p:cNvSpPr txBox="1"/>
          <p:nvPr/>
        </p:nvSpPr>
        <p:spPr>
          <a:xfrm>
            <a:off x="-1311275" y="5224198"/>
            <a:ext cx="1846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 name="Google Shape;242;p2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BUSINESS TIES IN US BIOTECH-INDUSTRY</a:t>
            </a:r>
            <a:endParaRPr b="1" sz="1600">
              <a:solidFill>
                <a:srgbClr val="D8D8D8"/>
              </a:solidFill>
              <a:latin typeface="Helvetica Neue"/>
              <a:ea typeface="Helvetica Neue"/>
              <a:cs typeface="Helvetica Neue"/>
              <a:sym typeface="Helvetica Neue"/>
            </a:endParaRPr>
          </a:p>
        </p:txBody>
      </p:sp>
      <p:sp>
        <p:nvSpPr>
          <p:cNvPr id="243" name="Google Shape;243;p29"/>
          <p:cNvSpPr/>
          <p:nvPr/>
        </p:nvSpPr>
        <p:spPr>
          <a:xfrm>
            <a:off x="1671626" y="2953048"/>
            <a:ext cx="228600" cy="152400"/>
          </a:xfrm>
          <a:prstGeom prst="rect">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29"/>
          <p:cNvSpPr/>
          <p:nvPr/>
        </p:nvSpPr>
        <p:spPr>
          <a:xfrm>
            <a:off x="1671626" y="4991100"/>
            <a:ext cx="228600" cy="152400"/>
          </a:xfrm>
          <a:prstGeom prst="rect">
            <a:avLst/>
          </a:prstGeom>
          <a:solidFill>
            <a:srgbClr val="008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9"/>
          <p:cNvSpPr/>
          <p:nvPr/>
        </p:nvSpPr>
        <p:spPr>
          <a:xfrm>
            <a:off x="1671626" y="2628900"/>
            <a:ext cx="228600" cy="152400"/>
          </a:xfrm>
          <a:prstGeom prst="rect">
            <a:avLst/>
          </a:prstGeom>
          <a:solidFill>
            <a:srgbClr val="DCC20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29"/>
          <p:cNvSpPr/>
          <p:nvPr/>
        </p:nvSpPr>
        <p:spPr>
          <a:xfrm>
            <a:off x="1671626" y="2267248"/>
            <a:ext cx="228600" cy="152400"/>
          </a:xfrm>
          <a:prstGeom prst="rect">
            <a:avLst/>
          </a:prstGeom>
          <a:solidFill>
            <a:srgbClr val="BFBFBF"/>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29"/>
          <p:cNvSpPr txBox="1"/>
          <p:nvPr/>
        </p:nvSpPr>
        <p:spPr>
          <a:xfrm>
            <a:off x="228600" y="1866900"/>
            <a:ext cx="1752600"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Companies</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Investment</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Pharma</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Research Labs</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Public</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Biotechnology</a:t>
            </a:r>
            <a:endParaRPr/>
          </a:p>
        </p:txBody>
      </p:sp>
      <p:sp>
        <p:nvSpPr>
          <p:cNvPr id="248" name="Google Shape;248;p29"/>
          <p:cNvSpPr/>
          <p:nvPr/>
        </p:nvSpPr>
        <p:spPr>
          <a:xfrm>
            <a:off x="1671626" y="3638848"/>
            <a:ext cx="228600" cy="1524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29"/>
          <p:cNvSpPr/>
          <p:nvPr/>
        </p:nvSpPr>
        <p:spPr>
          <a:xfrm>
            <a:off x="1671626" y="3314700"/>
            <a:ext cx="228600" cy="152400"/>
          </a:xfrm>
          <a:prstGeom prst="rect">
            <a:avLst/>
          </a:prstGeom>
          <a:solidFill>
            <a:srgbClr val="E36C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29"/>
          <p:cNvSpPr/>
          <p:nvPr/>
        </p:nvSpPr>
        <p:spPr>
          <a:xfrm>
            <a:off x="1671626" y="5300398"/>
            <a:ext cx="228600" cy="152400"/>
          </a:xfrm>
          <a:prstGeom prst="rect">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9"/>
          <p:cNvSpPr/>
          <p:nvPr/>
        </p:nvSpPr>
        <p:spPr>
          <a:xfrm>
            <a:off x="1671626" y="1943100"/>
            <a:ext cx="228600" cy="152400"/>
          </a:xfrm>
          <a:prstGeom prst="rect">
            <a:avLst/>
          </a:prstGeom>
          <a:solidFill>
            <a:srgbClr val="008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9"/>
          <p:cNvSpPr/>
          <p:nvPr/>
        </p:nvSpPr>
        <p:spPr>
          <a:xfrm>
            <a:off x="1671626" y="4664958"/>
            <a:ext cx="228600" cy="152400"/>
          </a:xfrm>
          <a:prstGeom prst="rect">
            <a:avLst/>
          </a:prstGeom>
          <a:solidFill>
            <a:srgbClr val="3F3F3F"/>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9"/>
          <p:cNvSpPr txBox="1"/>
          <p:nvPr/>
        </p:nvSpPr>
        <p:spPr>
          <a:xfrm>
            <a:off x="228600" y="4539615"/>
            <a:ext cx="175260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Collaborations</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Financial</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400">
                <a:solidFill>
                  <a:srgbClr val="000000"/>
                </a:solidFill>
                <a:latin typeface="Helvetica Neue"/>
                <a:ea typeface="Helvetica Neue"/>
                <a:cs typeface="Helvetica Neue"/>
                <a:sym typeface="Helvetica Neue"/>
              </a:rPr>
              <a:t>R&amp;D</a:t>
            </a:r>
            <a:endParaRPr/>
          </a:p>
        </p:txBody>
      </p:sp>
      <p:sp>
        <p:nvSpPr>
          <p:cNvPr id="254" name="Google Shape;254;p2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INTERNET</a:t>
            </a:r>
            <a:endParaRPr b="1" sz="1600">
              <a:solidFill>
                <a:srgbClr val="D8D8D8"/>
              </a:solidFill>
              <a:latin typeface="Helvetica Neue"/>
              <a:ea typeface="Helvetica Neue"/>
              <a:cs typeface="Helvetica Neue"/>
              <a:sym typeface="Helvetica Neue"/>
            </a:endParaRPr>
          </a:p>
        </p:txBody>
      </p:sp>
      <p:pic>
        <p:nvPicPr>
          <p:cNvPr descr="hal1" id="260" name="Google Shape;260;p30"/>
          <p:cNvPicPr preferRelativeResize="0"/>
          <p:nvPr/>
        </p:nvPicPr>
        <p:blipFill rotWithShape="1">
          <a:blip r:embed="rId3">
            <a:alphaModFix/>
          </a:blip>
          <a:srcRect b="0" l="0" r="0" t="0"/>
          <a:stretch/>
        </p:blipFill>
        <p:spPr>
          <a:xfrm>
            <a:off x="4572000" y="3074156"/>
            <a:ext cx="4411532" cy="2145544"/>
          </a:xfrm>
          <a:prstGeom prst="rect">
            <a:avLst/>
          </a:prstGeom>
          <a:noFill/>
          <a:ln>
            <a:noFill/>
          </a:ln>
        </p:spPr>
      </p:pic>
      <p:pic>
        <p:nvPicPr>
          <p:cNvPr descr="internet" id="261" name="Google Shape;261;p30"/>
          <p:cNvPicPr preferRelativeResize="0"/>
          <p:nvPr/>
        </p:nvPicPr>
        <p:blipFill rotWithShape="1">
          <a:blip r:embed="rId4">
            <a:alphaModFix/>
          </a:blip>
          <a:srcRect b="0" l="0" r="0" t="0"/>
          <a:stretch/>
        </p:blipFill>
        <p:spPr>
          <a:xfrm>
            <a:off x="4572000" y="795888"/>
            <a:ext cx="4411532" cy="2061612"/>
          </a:xfrm>
          <a:prstGeom prst="rect">
            <a:avLst/>
          </a:prstGeom>
          <a:noFill/>
          <a:ln>
            <a:noFill/>
          </a:ln>
        </p:spPr>
      </p:pic>
      <p:grpSp>
        <p:nvGrpSpPr>
          <p:cNvPr id="262" name="Google Shape;262;p30"/>
          <p:cNvGrpSpPr/>
          <p:nvPr/>
        </p:nvGrpSpPr>
        <p:grpSpPr>
          <a:xfrm>
            <a:off x="152400" y="1454889"/>
            <a:ext cx="4080945" cy="2850411"/>
            <a:chOff x="76200" y="1454889"/>
            <a:chExt cx="4080945" cy="2850411"/>
          </a:xfrm>
        </p:grpSpPr>
        <p:sp>
          <p:nvSpPr>
            <p:cNvPr id="263" name="Google Shape;263;p30"/>
            <p:cNvSpPr/>
            <p:nvPr/>
          </p:nvSpPr>
          <p:spPr>
            <a:xfrm>
              <a:off x="2580797" y="2003676"/>
              <a:ext cx="1529839" cy="1187845"/>
            </a:xfrm>
            <a:prstGeom prst="ellipse">
              <a:avLst/>
            </a:prstGeom>
            <a:gradFill>
              <a:gsLst>
                <a:gs pos="0">
                  <a:srgbClr val="3E7FCD">
                    <a:alpha val="69803"/>
                  </a:srgbClr>
                </a:gs>
                <a:gs pos="100000">
                  <a:srgbClr val="96C0FF">
                    <a:alpha val="69803"/>
                  </a:srgbClr>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30"/>
            <p:cNvSpPr/>
            <p:nvPr/>
          </p:nvSpPr>
          <p:spPr>
            <a:xfrm>
              <a:off x="848464" y="2003677"/>
              <a:ext cx="1138725" cy="907828"/>
            </a:xfrm>
            <a:prstGeom prst="ellipse">
              <a:avLst/>
            </a:prstGeom>
            <a:gradFill>
              <a:gsLst>
                <a:gs pos="0">
                  <a:srgbClr val="3E7FCD">
                    <a:alpha val="69803"/>
                  </a:srgbClr>
                </a:gs>
                <a:gs pos="100000">
                  <a:srgbClr val="96C0FF">
                    <a:alpha val="69803"/>
                  </a:srgbClr>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65" name="Google Shape;265;p30"/>
            <p:cNvSpPr/>
            <p:nvPr/>
          </p:nvSpPr>
          <p:spPr>
            <a:xfrm>
              <a:off x="713731" y="3243368"/>
              <a:ext cx="1604399" cy="1061932"/>
            </a:xfrm>
            <a:prstGeom prst="ellipse">
              <a:avLst/>
            </a:prstGeom>
            <a:gradFill>
              <a:gsLst>
                <a:gs pos="0">
                  <a:srgbClr val="3E7FCD">
                    <a:alpha val="69803"/>
                  </a:srgbClr>
                </a:gs>
                <a:gs pos="100000">
                  <a:srgbClr val="96C0FF">
                    <a:alpha val="69803"/>
                  </a:srgbClr>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266" name="Google Shape;266;p30"/>
            <p:cNvGrpSpPr/>
            <p:nvPr/>
          </p:nvGrpSpPr>
          <p:grpSpPr>
            <a:xfrm>
              <a:off x="553190" y="1598101"/>
              <a:ext cx="481371" cy="421199"/>
              <a:chOff x="1056" y="1920"/>
              <a:chExt cx="384" cy="336"/>
            </a:xfrm>
          </p:grpSpPr>
          <p:sp>
            <p:nvSpPr>
              <p:cNvPr id="267" name="Google Shape;267;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9" name="Google Shape;269;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270" name="Google Shape;270;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273" name="Google Shape;273;p30"/>
            <p:cNvGrpSpPr/>
            <p:nvPr/>
          </p:nvGrpSpPr>
          <p:grpSpPr>
            <a:xfrm>
              <a:off x="83723" y="2131501"/>
              <a:ext cx="481371" cy="421199"/>
              <a:chOff x="1056" y="1920"/>
              <a:chExt cx="384" cy="336"/>
            </a:xfrm>
          </p:grpSpPr>
          <p:sp>
            <p:nvSpPr>
              <p:cNvPr id="274" name="Google Shape;274;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76" name="Google Shape;276;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280" name="Google Shape;280;p30"/>
            <p:cNvGrpSpPr/>
            <p:nvPr/>
          </p:nvGrpSpPr>
          <p:grpSpPr>
            <a:xfrm>
              <a:off x="248390" y="2628900"/>
              <a:ext cx="481371" cy="421199"/>
              <a:chOff x="1056" y="1920"/>
              <a:chExt cx="384" cy="336"/>
            </a:xfrm>
          </p:grpSpPr>
          <p:sp>
            <p:nvSpPr>
              <p:cNvPr id="281" name="Google Shape;281;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3" name="Google Shape;283;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287" name="Google Shape;287;p30"/>
            <p:cNvGrpSpPr/>
            <p:nvPr/>
          </p:nvGrpSpPr>
          <p:grpSpPr>
            <a:xfrm>
              <a:off x="1415561" y="1511300"/>
              <a:ext cx="481371" cy="421199"/>
              <a:chOff x="1056" y="1920"/>
              <a:chExt cx="384" cy="336"/>
            </a:xfrm>
          </p:grpSpPr>
          <p:sp>
            <p:nvSpPr>
              <p:cNvPr id="288" name="Google Shape;288;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0" name="Google Shape;290;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294" name="Google Shape;294;p30"/>
            <p:cNvGrpSpPr/>
            <p:nvPr/>
          </p:nvGrpSpPr>
          <p:grpSpPr>
            <a:xfrm>
              <a:off x="2939561" y="1454889"/>
              <a:ext cx="481371" cy="421199"/>
              <a:chOff x="1056" y="1920"/>
              <a:chExt cx="384" cy="336"/>
            </a:xfrm>
          </p:grpSpPr>
          <p:sp>
            <p:nvSpPr>
              <p:cNvPr id="295" name="Google Shape;295;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7" name="Google Shape;297;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00" name="Google Shape;300;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01" name="Google Shape;301;p30"/>
            <p:cNvGrpSpPr/>
            <p:nvPr/>
          </p:nvGrpSpPr>
          <p:grpSpPr>
            <a:xfrm>
              <a:off x="76200" y="3787125"/>
              <a:ext cx="481371" cy="421199"/>
              <a:chOff x="1056" y="1920"/>
              <a:chExt cx="384" cy="336"/>
            </a:xfrm>
          </p:grpSpPr>
          <p:sp>
            <p:nvSpPr>
              <p:cNvPr id="302" name="Google Shape;302;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04" name="Google Shape;304;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305" name="Google Shape;305;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306" name="Google Shape;306;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08" name="Google Shape;308;p30"/>
            <p:cNvGrpSpPr/>
            <p:nvPr/>
          </p:nvGrpSpPr>
          <p:grpSpPr>
            <a:xfrm>
              <a:off x="2305790" y="3866100"/>
              <a:ext cx="481371" cy="421199"/>
              <a:chOff x="1056" y="1920"/>
              <a:chExt cx="384" cy="336"/>
            </a:xfrm>
          </p:grpSpPr>
          <p:sp>
            <p:nvSpPr>
              <p:cNvPr id="309" name="Google Shape;309;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11" name="Google Shape;311;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15" name="Google Shape;315;p30"/>
            <p:cNvGrpSpPr/>
            <p:nvPr/>
          </p:nvGrpSpPr>
          <p:grpSpPr>
            <a:xfrm>
              <a:off x="1896932" y="2685739"/>
              <a:ext cx="481371" cy="421199"/>
              <a:chOff x="1056" y="1920"/>
              <a:chExt cx="384" cy="336"/>
            </a:xfrm>
          </p:grpSpPr>
          <p:sp>
            <p:nvSpPr>
              <p:cNvPr id="316" name="Google Shape;316;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18" name="Google Shape;318;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22" name="Google Shape;322;p30"/>
            <p:cNvGrpSpPr/>
            <p:nvPr/>
          </p:nvGrpSpPr>
          <p:grpSpPr>
            <a:xfrm>
              <a:off x="3420932" y="3289300"/>
              <a:ext cx="481371" cy="421199"/>
              <a:chOff x="1056" y="1920"/>
              <a:chExt cx="384" cy="336"/>
            </a:xfrm>
          </p:grpSpPr>
          <p:sp>
            <p:nvSpPr>
              <p:cNvPr id="323" name="Google Shape;323;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25" name="Google Shape;325;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326" name="Google Shape;326;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29" name="Google Shape;329;p30"/>
            <p:cNvGrpSpPr/>
            <p:nvPr/>
          </p:nvGrpSpPr>
          <p:grpSpPr>
            <a:xfrm>
              <a:off x="3675774" y="1519126"/>
              <a:ext cx="481371" cy="421199"/>
              <a:chOff x="1056" y="1920"/>
              <a:chExt cx="384" cy="336"/>
            </a:xfrm>
          </p:grpSpPr>
          <p:sp>
            <p:nvSpPr>
              <p:cNvPr id="330" name="Google Shape;330;p30"/>
              <p:cNvSpPr/>
              <p:nvPr/>
            </p:nvSpPr>
            <p:spPr>
              <a:xfrm>
                <a:off x="1056" y="2160"/>
                <a:ext cx="384" cy="96"/>
              </a:xfrm>
              <a:prstGeom prst="parallelogram">
                <a:avLst>
                  <a:gd fmla="val 10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30"/>
              <p:cNvSpPr/>
              <p:nvPr/>
            </p:nvSpPr>
            <p:spPr>
              <a:xfrm>
                <a:off x="1152" y="1920"/>
                <a:ext cx="288" cy="24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2" name="Google Shape;332;p30"/>
              <p:cNvCxnSpPr/>
              <p:nvPr/>
            </p:nvCxnSpPr>
            <p:spPr>
              <a:xfrm>
                <a:off x="1158" y="2178"/>
                <a:ext cx="234" cy="0"/>
              </a:xfrm>
              <a:prstGeom prst="straightConnector1">
                <a:avLst/>
              </a:prstGeom>
              <a:noFill/>
              <a:ln cap="flat" cmpd="sng" w="9525">
                <a:solidFill>
                  <a:schemeClr val="dk1"/>
                </a:solidFill>
                <a:prstDash val="solid"/>
                <a:round/>
                <a:headEnd len="med" w="med" type="none"/>
                <a:tailEnd len="med" w="med" type="none"/>
              </a:ln>
            </p:spPr>
          </p:cxnSp>
          <p:cxnSp>
            <p:nvCxnSpPr>
              <p:cNvPr id="333" name="Google Shape;333;p30"/>
              <p:cNvCxnSpPr/>
              <p:nvPr/>
            </p:nvCxnSpPr>
            <p:spPr>
              <a:xfrm>
                <a:off x="1146" y="2193"/>
                <a:ext cx="234" cy="0"/>
              </a:xfrm>
              <a:prstGeom prst="straightConnector1">
                <a:avLst/>
              </a:prstGeom>
              <a:noFill/>
              <a:ln cap="flat" cmpd="sng" w="9525">
                <a:solidFill>
                  <a:schemeClr val="dk1"/>
                </a:solidFill>
                <a:prstDash val="solid"/>
                <a:round/>
                <a:headEnd len="med" w="med" type="none"/>
                <a:tailEnd len="med" w="med" type="none"/>
              </a:ln>
            </p:spPr>
          </p:cxnSp>
          <p:cxnSp>
            <p:nvCxnSpPr>
              <p:cNvPr id="334" name="Google Shape;334;p30"/>
              <p:cNvCxnSpPr/>
              <p:nvPr/>
            </p:nvCxnSpPr>
            <p:spPr>
              <a:xfrm>
                <a:off x="1128" y="2211"/>
                <a:ext cx="234" cy="0"/>
              </a:xfrm>
              <a:prstGeom prst="straightConnector1">
                <a:avLst/>
              </a:prstGeom>
              <a:noFill/>
              <a:ln cap="flat" cmpd="sng" w="9525">
                <a:solidFill>
                  <a:schemeClr val="dk1"/>
                </a:solidFill>
                <a:prstDash val="solid"/>
                <a:round/>
                <a:headEnd len="med" w="med" type="none"/>
                <a:tailEnd len="med" w="med" type="none"/>
              </a:ln>
            </p:spPr>
          </p:cxnSp>
          <p:cxnSp>
            <p:nvCxnSpPr>
              <p:cNvPr id="335" name="Google Shape;335;p30"/>
              <p:cNvCxnSpPr/>
              <p:nvPr/>
            </p:nvCxnSpPr>
            <p:spPr>
              <a:xfrm>
                <a:off x="1107" y="2229"/>
                <a:ext cx="234" cy="0"/>
              </a:xfrm>
              <a:prstGeom prst="straightConnector1">
                <a:avLst/>
              </a:prstGeom>
              <a:noFill/>
              <a:ln cap="flat" cmpd="sng" w="9525">
                <a:solidFill>
                  <a:schemeClr val="dk1"/>
                </a:solidFill>
                <a:prstDash val="solid"/>
                <a:round/>
                <a:headEnd len="med" w="med" type="none"/>
                <a:tailEnd len="med" w="med" type="none"/>
              </a:ln>
            </p:spPr>
          </p:cxnSp>
        </p:grpSp>
        <p:grpSp>
          <p:nvGrpSpPr>
            <p:cNvPr id="336" name="Google Shape;336;p30"/>
            <p:cNvGrpSpPr/>
            <p:nvPr/>
          </p:nvGrpSpPr>
          <p:grpSpPr>
            <a:xfrm>
              <a:off x="2643036" y="2320362"/>
              <a:ext cx="270227" cy="365377"/>
              <a:chOff x="1776" y="1020"/>
              <a:chExt cx="204" cy="276"/>
            </a:xfrm>
          </p:grpSpPr>
          <p:sp>
            <p:nvSpPr>
              <p:cNvPr id="337" name="Google Shape;337;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8" name="Google Shape;338;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39" name="Google Shape;339;p30"/>
            <p:cNvGrpSpPr/>
            <p:nvPr/>
          </p:nvGrpSpPr>
          <p:grpSpPr>
            <a:xfrm>
              <a:off x="900067" y="2212665"/>
              <a:ext cx="270227" cy="365377"/>
              <a:chOff x="1776" y="1020"/>
              <a:chExt cx="204" cy="276"/>
            </a:xfrm>
          </p:grpSpPr>
          <p:sp>
            <p:nvSpPr>
              <p:cNvPr id="340" name="Google Shape;340;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1" name="Google Shape;341;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42" name="Google Shape;342;p30"/>
            <p:cNvGrpSpPr/>
            <p:nvPr/>
          </p:nvGrpSpPr>
          <p:grpSpPr>
            <a:xfrm>
              <a:off x="1566533" y="2247900"/>
              <a:ext cx="270227" cy="365377"/>
              <a:chOff x="1776" y="1020"/>
              <a:chExt cx="204" cy="276"/>
            </a:xfrm>
          </p:grpSpPr>
          <p:sp>
            <p:nvSpPr>
              <p:cNvPr id="343" name="Google Shape;343;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4" name="Google Shape;344;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45" name="Google Shape;345;p30"/>
            <p:cNvGrpSpPr/>
            <p:nvPr/>
          </p:nvGrpSpPr>
          <p:grpSpPr>
            <a:xfrm>
              <a:off x="1186961" y="2476500"/>
              <a:ext cx="270227" cy="365377"/>
              <a:chOff x="1776" y="1020"/>
              <a:chExt cx="204" cy="276"/>
            </a:xfrm>
          </p:grpSpPr>
          <p:sp>
            <p:nvSpPr>
              <p:cNvPr id="346" name="Google Shape;346;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7" name="Google Shape;347;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48" name="Google Shape;348;p30"/>
            <p:cNvGrpSpPr/>
            <p:nvPr/>
          </p:nvGrpSpPr>
          <p:grpSpPr>
            <a:xfrm>
              <a:off x="1095356" y="3766923"/>
              <a:ext cx="270227" cy="365377"/>
              <a:chOff x="1776" y="1020"/>
              <a:chExt cx="204" cy="276"/>
            </a:xfrm>
          </p:grpSpPr>
          <p:sp>
            <p:nvSpPr>
              <p:cNvPr id="349" name="Google Shape;349;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0" name="Google Shape;350;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51" name="Google Shape;351;p30"/>
            <p:cNvGrpSpPr/>
            <p:nvPr/>
          </p:nvGrpSpPr>
          <p:grpSpPr>
            <a:xfrm>
              <a:off x="885024" y="3345122"/>
              <a:ext cx="270227" cy="365377"/>
              <a:chOff x="1776" y="1020"/>
              <a:chExt cx="204" cy="276"/>
            </a:xfrm>
          </p:grpSpPr>
          <p:sp>
            <p:nvSpPr>
              <p:cNvPr id="352" name="Google Shape;352;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3" name="Google Shape;353;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54" name="Google Shape;354;p30"/>
            <p:cNvGrpSpPr/>
            <p:nvPr/>
          </p:nvGrpSpPr>
          <p:grpSpPr>
            <a:xfrm>
              <a:off x="1450134" y="3266147"/>
              <a:ext cx="270227" cy="365377"/>
              <a:chOff x="1776" y="1020"/>
              <a:chExt cx="204" cy="276"/>
            </a:xfrm>
          </p:grpSpPr>
          <p:sp>
            <p:nvSpPr>
              <p:cNvPr id="355" name="Google Shape;355;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6" name="Google Shape;356;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57" name="Google Shape;357;p30"/>
            <p:cNvGrpSpPr/>
            <p:nvPr/>
          </p:nvGrpSpPr>
          <p:grpSpPr>
            <a:xfrm>
              <a:off x="1907334" y="3619500"/>
              <a:ext cx="270227" cy="365377"/>
              <a:chOff x="1776" y="1020"/>
              <a:chExt cx="204" cy="276"/>
            </a:xfrm>
          </p:grpSpPr>
          <p:sp>
            <p:nvSpPr>
              <p:cNvPr id="358" name="Google Shape;358;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9" name="Google Shape;359;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60" name="Google Shape;360;p30"/>
            <p:cNvGrpSpPr/>
            <p:nvPr/>
          </p:nvGrpSpPr>
          <p:grpSpPr>
            <a:xfrm>
              <a:off x="1284207" y="2003677"/>
              <a:ext cx="270227" cy="365377"/>
              <a:chOff x="1776" y="1020"/>
              <a:chExt cx="204" cy="276"/>
            </a:xfrm>
          </p:grpSpPr>
          <p:sp>
            <p:nvSpPr>
              <p:cNvPr id="361" name="Google Shape;361;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2" name="Google Shape;362;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63" name="Google Shape;363;p30"/>
            <p:cNvGrpSpPr/>
            <p:nvPr/>
          </p:nvGrpSpPr>
          <p:grpSpPr>
            <a:xfrm>
              <a:off x="3210603" y="2029977"/>
              <a:ext cx="270227" cy="365377"/>
              <a:chOff x="1776" y="1020"/>
              <a:chExt cx="204" cy="276"/>
            </a:xfrm>
          </p:grpSpPr>
          <p:sp>
            <p:nvSpPr>
              <p:cNvPr id="364" name="Google Shape;364;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5" name="Google Shape;365;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66" name="Google Shape;366;p30"/>
            <p:cNvGrpSpPr/>
            <p:nvPr/>
          </p:nvGrpSpPr>
          <p:grpSpPr>
            <a:xfrm>
              <a:off x="3548796" y="2640021"/>
              <a:ext cx="270227" cy="365377"/>
              <a:chOff x="1776" y="1020"/>
              <a:chExt cx="204" cy="276"/>
            </a:xfrm>
          </p:grpSpPr>
          <p:sp>
            <p:nvSpPr>
              <p:cNvPr id="367" name="Google Shape;367;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8" name="Google Shape;368;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grpSp>
          <p:nvGrpSpPr>
            <p:cNvPr id="369" name="Google Shape;369;p30"/>
            <p:cNvGrpSpPr/>
            <p:nvPr/>
          </p:nvGrpSpPr>
          <p:grpSpPr>
            <a:xfrm>
              <a:off x="2946445" y="2600828"/>
              <a:ext cx="270227" cy="365377"/>
              <a:chOff x="1776" y="1020"/>
              <a:chExt cx="204" cy="276"/>
            </a:xfrm>
          </p:grpSpPr>
          <p:sp>
            <p:nvSpPr>
              <p:cNvPr id="370" name="Google Shape;370;p30"/>
              <p:cNvSpPr/>
              <p:nvPr/>
            </p:nvSpPr>
            <p:spPr>
              <a:xfrm>
                <a:off x="1776" y="1200"/>
                <a:ext cx="192" cy="9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1" name="Google Shape;371;p30"/>
              <p:cNvCxnSpPr/>
              <p:nvPr/>
            </p:nvCxnSpPr>
            <p:spPr>
              <a:xfrm rot="10800000">
                <a:off x="1980" y="1020"/>
                <a:ext cx="0" cy="192"/>
              </a:xfrm>
              <a:prstGeom prst="straightConnector1">
                <a:avLst/>
              </a:prstGeom>
              <a:noFill/>
              <a:ln cap="flat" cmpd="sng" w="9525">
                <a:solidFill>
                  <a:schemeClr val="dk1"/>
                </a:solidFill>
                <a:prstDash val="solid"/>
                <a:round/>
                <a:headEnd len="med" w="med" type="none"/>
                <a:tailEnd len="med" w="med" type="none"/>
              </a:ln>
            </p:spPr>
          </p:cxnSp>
        </p:grpSp>
        <p:cxnSp>
          <p:nvCxnSpPr>
            <p:cNvPr id="372" name="Google Shape;372;p30"/>
            <p:cNvCxnSpPr>
              <a:stCxn id="341" idx="1"/>
            </p:cNvCxnSpPr>
            <p:nvPr/>
          </p:nvCxnSpPr>
          <p:spPr>
            <a:xfrm flipH="1">
              <a:off x="553194" y="2212665"/>
              <a:ext cx="617100" cy="2196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3" name="Google Shape;373;p30"/>
            <p:cNvCxnSpPr>
              <a:stCxn id="341" idx="1"/>
            </p:cNvCxnSpPr>
            <p:nvPr/>
          </p:nvCxnSpPr>
          <p:spPr>
            <a:xfrm rot="10800000">
              <a:off x="1034695" y="1898866"/>
              <a:ext cx="135600" cy="3138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4" name="Google Shape;374;p30"/>
            <p:cNvCxnSpPr>
              <a:stCxn id="347" idx="1"/>
              <a:endCxn id="341" idx="1"/>
            </p:cNvCxnSpPr>
            <p:nvPr/>
          </p:nvCxnSpPr>
          <p:spPr>
            <a:xfrm rot="10800000">
              <a:off x="1170388" y="2212801"/>
              <a:ext cx="286800" cy="2637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5" name="Google Shape;375;p30"/>
            <p:cNvCxnSpPr>
              <a:stCxn id="344" idx="1"/>
              <a:endCxn id="347" idx="1"/>
            </p:cNvCxnSpPr>
            <p:nvPr/>
          </p:nvCxnSpPr>
          <p:spPr>
            <a:xfrm flipH="1">
              <a:off x="1457260" y="2247900"/>
              <a:ext cx="379500" cy="2286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6" name="Google Shape;376;p30"/>
            <p:cNvCxnSpPr>
              <a:stCxn id="344" idx="1"/>
              <a:endCxn id="362" idx="1"/>
            </p:cNvCxnSpPr>
            <p:nvPr/>
          </p:nvCxnSpPr>
          <p:spPr>
            <a:xfrm rot="10800000">
              <a:off x="1554460" y="2003701"/>
              <a:ext cx="282300" cy="2442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7" name="Google Shape;377;p30"/>
            <p:cNvCxnSpPr>
              <a:stCxn id="288" idx="3"/>
              <a:endCxn id="362" idx="1"/>
            </p:cNvCxnSpPr>
            <p:nvPr/>
          </p:nvCxnSpPr>
          <p:spPr>
            <a:xfrm flipH="1">
              <a:off x="1554375" y="1932499"/>
              <a:ext cx="41700" cy="711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8" name="Google Shape;378;p30"/>
            <p:cNvCxnSpPr>
              <a:stCxn id="347" idx="1"/>
            </p:cNvCxnSpPr>
            <p:nvPr/>
          </p:nvCxnSpPr>
          <p:spPr>
            <a:xfrm flipH="1">
              <a:off x="729689" y="2476501"/>
              <a:ext cx="727500" cy="4533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9" name="Google Shape;379;p30"/>
            <p:cNvCxnSpPr>
              <a:stCxn id="347" idx="1"/>
              <a:endCxn id="353" idx="1"/>
            </p:cNvCxnSpPr>
            <p:nvPr/>
          </p:nvCxnSpPr>
          <p:spPr>
            <a:xfrm flipH="1">
              <a:off x="1155389" y="2476500"/>
              <a:ext cx="301800" cy="868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0" name="Google Shape;380;p30"/>
            <p:cNvCxnSpPr>
              <a:stCxn id="356" idx="1"/>
              <a:endCxn id="350" idx="1"/>
            </p:cNvCxnSpPr>
            <p:nvPr/>
          </p:nvCxnSpPr>
          <p:spPr>
            <a:xfrm flipH="1">
              <a:off x="1365461" y="3266147"/>
              <a:ext cx="354900" cy="5007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1" name="Google Shape;381;p30"/>
            <p:cNvCxnSpPr>
              <a:stCxn id="356" idx="1"/>
              <a:endCxn id="359" idx="1"/>
            </p:cNvCxnSpPr>
            <p:nvPr/>
          </p:nvCxnSpPr>
          <p:spPr>
            <a:xfrm>
              <a:off x="1720362" y="3266146"/>
              <a:ext cx="457200" cy="3534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2" name="Google Shape;382;p30"/>
            <p:cNvCxnSpPr>
              <a:stCxn id="356" idx="1"/>
              <a:endCxn id="353" idx="1"/>
            </p:cNvCxnSpPr>
            <p:nvPr/>
          </p:nvCxnSpPr>
          <p:spPr>
            <a:xfrm flipH="1">
              <a:off x="1155162" y="3266146"/>
              <a:ext cx="565200" cy="789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3" name="Google Shape;383;p30"/>
            <p:cNvCxnSpPr>
              <a:stCxn id="353" idx="1"/>
              <a:endCxn id="350" idx="1"/>
            </p:cNvCxnSpPr>
            <p:nvPr/>
          </p:nvCxnSpPr>
          <p:spPr>
            <a:xfrm>
              <a:off x="1155252" y="3345121"/>
              <a:ext cx="210300" cy="4218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4" name="Google Shape;384;p30"/>
            <p:cNvCxnSpPr>
              <a:stCxn id="350" idx="1"/>
            </p:cNvCxnSpPr>
            <p:nvPr/>
          </p:nvCxnSpPr>
          <p:spPr>
            <a:xfrm flipH="1">
              <a:off x="557683" y="3766923"/>
              <a:ext cx="807900" cy="3210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5" name="Google Shape;385;p30"/>
            <p:cNvCxnSpPr>
              <a:stCxn id="359" idx="1"/>
            </p:cNvCxnSpPr>
            <p:nvPr/>
          </p:nvCxnSpPr>
          <p:spPr>
            <a:xfrm>
              <a:off x="2177561" y="3619500"/>
              <a:ext cx="240900" cy="547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6" name="Google Shape;386;p30"/>
            <p:cNvCxnSpPr>
              <a:endCxn id="371" idx="1"/>
            </p:cNvCxnSpPr>
            <p:nvPr/>
          </p:nvCxnSpPr>
          <p:spPr>
            <a:xfrm flipH="1" rot="10800000">
              <a:off x="2378306" y="2600800"/>
              <a:ext cx="838500" cy="3858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7" name="Google Shape;387;p30"/>
            <p:cNvCxnSpPr>
              <a:stCxn id="371" idx="1"/>
              <a:endCxn id="338" idx="1"/>
            </p:cNvCxnSpPr>
            <p:nvPr/>
          </p:nvCxnSpPr>
          <p:spPr>
            <a:xfrm rot="10800000">
              <a:off x="2913373" y="2320329"/>
              <a:ext cx="303300" cy="280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8" name="Google Shape;388;p30"/>
            <p:cNvCxnSpPr>
              <a:stCxn id="344" idx="1"/>
              <a:endCxn id="338" idx="1"/>
            </p:cNvCxnSpPr>
            <p:nvPr/>
          </p:nvCxnSpPr>
          <p:spPr>
            <a:xfrm>
              <a:off x="1836760" y="2247900"/>
              <a:ext cx="1076400" cy="726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9" name="Google Shape;389;p30"/>
            <p:cNvCxnSpPr>
              <a:stCxn id="344" idx="1"/>
              <a:endCxn id="365" idx="1"/>
            </p:cNvCxnSpPr>
            <p:nvPr/>
          </p:nvCxnSpPr>
          <p:spPr>
            <a:xfrm flipH="1" rot="10800000">
              <a:off x="1836760" y="2030101"/>
              <a:ext cx="1644000" cy="2178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0" name="Google Shape;390;p30"/>
            <p:cNvCxnSpPr>
              <a:stCxn id="368" idx="1"/>
              <a:endCxn id="365" idx="1"/>
            </p:cNvCxnSpPr>
            <p:nvPr/>
          </p:nvCxnSpPr>
          <p:spPr>
            <a:xfrm rot="10800000">
              <a:off x="3480924" y="2030122"/>
              <a:ext cx="338100" cy="6099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1" name="Google Shape;391;p30"/>
            <p:cNvCxnSpPr>
              <a:endCxn id="365" idx="1"/>
            </p:cNvCxnSpPr>
            <p:nvPr/>
          </p:nvCxnSpPr>
          <p:spPr>
            <a:xfrm>
              <a:off x="3420932" y="1755745"/>
              <a:ext cx="60000" cy="2742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2" name="Google Shape;392;p30"/>
            <p:cNvCxnSpPr>
              <a:stCxn id="368" idx="1"/>
              <a:endCxn id="338" idx="1"/>
            </p:cNvCxnSpPr>
            <p:nvPr/>
          </p:nvCxnSpPr>
          <p:spPr>
            <a:xfrm rot="10800000">
              <a:off x="2913323" y="2320222"/>
              <a:ext cx="905700" cy="3198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3" name="Google Shape;393;p30"/>
            <p:cNvCxnSpPr>
              <a:stCxn id="330" idx="2"/>
              <a:endCxn id="368" idx="1"/>
            </p:cNvCxnSpPr>
            <p:nvPr/>
          </p:nvCxnSpPr>
          <p:spPr>
            <a:xfrm flipH="1">
              <a:off x="3818874" y="1880154"/>
              <a:ext cx="278100" cy="7599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4" name="Google Shape;394;p30"/>
            <p:cNvCxnSpPr>
              <a:endCxn id="368" idx="1"/>
            </p:cNvCxnSpPr>
            <p:nvPr/>
          </p:nvCxnSpPr>
          <p:spPr>
            <a:xfrm rot="10800000">
              <a:off x="3818905" y="2640057"/>
              <a:ext cx="83400" cy="9501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95" name="Google Shape;395;p30"/>
            <p:cNvCxnSpPr>
              <a:stCxn id="359" idx="1"/>
              <a:endCxn id="368" idx="1"/>
            </p:cNvCxnSpPr>
            <p:nvPr/>
          </p:nvCxnSpPr>
          <p:spPr>
            <a:xfrm flipH="1" rot="10800000">
              <a:off x="2177561" y="2640000"/>
              <a:ext cx="1641600" cy="97950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96" name="Google Shape;396;p30"/>
            <p:cNvSpPr txBox="1"/>
            <p:nvPr/>
          </p:nvSpPr>
          <p:spPr>
            <a:xfrm>
              <a:off x="1720361" y="1943100"/>
              <a:ext cx="69076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domain2</a:t>
              </a:r>
              <a:endParaRPr/>
            </a:p>
          </p:txBody>
        </p:sp>
        <p:sp>
          <p:nvSpPr>
            <p:cNvPr id="397" name="Google Shape;397;p30"/>
            <p:cNvSpPr txBox="1"/>
            <p:nvPr/>
          </p:nvSpPr>
          <p:spPr>
            <a:xfrm>
              <a:off x="3165808" y="2565856"/>
              <a:ext cx="69076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domain1</a:t>
              </a:r>
              <a:endParaRPr/>
            </a:p>
          </p:txBody>
        </p:sp>
        <p:sp>
          <p:nvSpPr>
            <p:cNvPr id="398" name="Google Shape;398;p30"/>
            <p:cNvSpPr txBox="1"/>
            <p:nvPr/>
          </p:nvSpPr>
          <p:spPr>
            <a:xfrm>
              <a:off x="1442838" y="4000500"/>
              <a:ext cx="69076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domain3</a:t>
              </a:r>
              <a:endParaRPr/>
            </a:p>
          </p:txBody>
        </p:sp>
        <p:sp>
          <p:nvSpPr>
            <p:cNvPr id="399" name="Google Shape;399;p30"/>
            <p:cNvSpPr txBox="1"/>
            <p:nvPr/>
          </p:nvSpPr>
          <p:spPr>
            <a:xfrm>
              <a:off x="1371600" y="3602777"/>
              <a:ext cx="53836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router</a:t>
              </a:r>
              <a:endParaRPr/>
            </a:p>
          </p:txBody>
        </p:sp>
      </p:grpSp>
      <p:sp>
        <p:nvSpPr>
          <p:cNvPr id="400" name="Google Shape;400;p30"/>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slide20C.jpg" id="405" name="Google Shape;405;p31"/>
          <p:cNvPicPr preferRelativeResize="0"/>
          <p:nvPr/>
        </p:nvPicPr>
        <p:blipFill rotWithShape="1">
          <a:blip r:embed="rId3">
            <a:alphaModFix/>
          </a:blip>
          <a:srcRect b="0" l="0" r="0" t="0"/>
          <a:stretch/>
        </p:blipFill>
        <p:spPr>
          <a:xfrm flipH="1">
            <a:off x="0" y="571500"/>
            <a:ext cx="9144000" cy="5178426"/>
          </a:xfrm>
          <a:prstGeom prst="rect">
            <a:avLst/>
          </a:prstGeom>
          <a:noFill/>
          <a:ln>
            <a:noFill/>
          </a:ln>
        </p:spPr>
      </p:pic>
      <p:sp>
        <p:nvSpPr>
          <p:cNvPr id="406" name="Google Shape;406;p31"/>
          <p:cNvSpPr txBox="1"/>
          <p:nvPr/>
        </p:nvSpPr>
        <p:spPr>
          <a:xfrm>
            <a:off x="4708720" y="758803"/>
            <a:ext cx="1920680" cy="8032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3F3F3F"/>
                </a:solidFill>
                <a:latin typeface="Helvetica Neue"/>
                <a:ea typeface="Helvetica Neue"/>
                <a:cs typeface="Helvetica Neue"/>
                <a:sym typeface="Helvetica Neue"/>
              </a:rPr>
              <a:t>Drosophila</a:t>
            </a:r>
            <a:endParaRPr b="1" sz="2100">
              <a:solidFill>
                <a:schemeClr val="dk1"/>
              </a:solidFill>
              <a:latin typeface="Helvetica Neue"/>
              <a:ea typeface="Helvetica Neue"/>
              <a:cs typeface="Helvetica Neue"/>
              <a:sym typeface="Helvetica Neue"/>
            </a:endParaRPr>
          </a:p>
          <a:p>
            <a:pPr indent="0" lvl="0" marL="0" marR="0" rtl="0" algn="l">
              <a:spcBef>
                <a:spcPts val="420"/>
              </a:spcBef>
              <a:spcAft>
                <a:spcPts val="0"/>
              </a:spcAft>
              <a:buNone/>
            </a:pPr>
            <a:r>
              <a:rPr b="1" lang="en-US" sz="2100">
                <a:solidFill>
                  <a:srgbClr val="3F3F3F"/>
                </a:solidFill>
                <a:latin typeface="Helvetica Neue"/>
                <a:ea typeface="Helvetica Neue"/>
                <a:cs typeface="Helvetica Neue"/>
                <a:sym typeface="Helvetica Neue"/>
              </a:rPr>
              <a:t>Melanogaster</a:t>
            </a:r>
            <a:endParaRPr b="1" sz="2100">
              <a:solidFill>
                <a:srgbClr val="BFBFBF"/>
              </a:solidFill>
              <a:latin typeface="Helvetica Neue"/>
              <a:ea typeface="Helvetica Neue"/>
              <a:cs typeface="Helvetica Neue"/>
              <a:sym typeface="Helvetica Neue"/>
            </a:endParaRPr>
          </a:p>
        </p:txBody>
      </p:sp>
      <p:sp>
        <p:nvSpPr>
          <p:cNvPr id="407" name="Google Shape;407;p31"/>
          <p:cNvSpPr txBox="1"/>
          <p:nvPr/>
        </p:nvSpPr>
        <p:spPr>
          <a:xfrm>
            <a:off x="2667000" y="758803"/>
            <a:ext cx="1217438" cy="8032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3F3F3F"/>
                </a:solidFill>
                <a:latin typeface="Helvetica Neue"/>
                <a:ea typeface="Helvetica Neue"/>
                <a:cs typeface="Helvetica Neue"/>
                <a:sym typeface="Helvetica Neue"/>
              </a:rPr>
              <a:t>Homo</a:t>
            </a:r>
            <a:endParaRPr/>
          </a:p>
          <a:p>
            <a:pPr indent="0" lvl="0" marL="0" marR="0" rtl="0" algn="l">
              <a:spcBef>
                <a:spcPts val="420"/>
              </a:spcBef>
              <a:spcAft>
                <a:spcPts val="0"/>
              </a:spcAft>
              <a:buNone/>
            </a:pPr>
            <a:r>
              <a:rPr b="1" lang="en-US" sz="2100">
                <a:solidFill>
                  <a:srgbClr val="3F3F3F"/>
                </a:solidFill>
                <a:latin typeface="Helvetica Neue"/>
                <a:ea typeface="Helvetica Neue"/>
                <a:cs typeface="Helvetica Neue"/>
                <a:sym typeface="Helvetica Neue"/>
              </a:rPr>
              <a:t>Sapiens</a:t>
            </a:r>
            <a:endParaRPr/>
          </a:p>
        </p:txBody>
      </p:sp>
      <p:sp>
        <p:nvSpPr>
          <p:cNvPr id="408" name="Google Shape;408;p31"/>
          <p:cNvSpPr txBox="1"/>
          <p:nvPr/>
        </p:nvSpPr>
        <p:spPr>
          <a:xfrm>
            <a:off x="3886200" y="3810000"/>
            <a:ext cx="5105400" cy="23241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729">
                <a:solidFill>
                  <a:schemeClr val="dk1"/>
                </a:solidFill>
                <a:latin typeface="Helvetica Neue"/>
                <a:ea typeface="Helvetica Neue"/>
                <a:cs typeface="Helvetica Neue"/>
                <a:sym typeface="Helvetica Neue"/>
              </a:rPr>
              <a:t>In the generic networks shown, the points represent the elements of each organism’s genetic network, and the dotted lines show the interactions between them. </a:t>
            </a:r>
            <a:endParaRPr/>
          </a:p>
          <a:p>
            <a:pPr indent="0" lvl="0" marL="0" marR="0" rtl="0" algn="l">
              <a:spcBef>
                <a:spcPts val="173"/>
              </a:spcBef>
              <a:spcAft>
                <a:spcPts val="0"/>
              </a:spcAft>
              <a:buNone/>
            </a:pPr>
            <a:r>
              <a:t/>
            </a:r>
            <a:endParaRPr sz="864">
              <a:solidFill>
                <a:schemeClr val="dk1"/>
              </a:solidFill>
              <a:latin typeface="Helvetica Neue"/>
              <a:ea typeface="Helvetica Neue"/>
              <a:cs typeface="Helvetica Neue"/>
              <a:sym typeface="Helvetica Neue"/>
            </a:endParaRPr>
          </a:p>
          <a:p>
            <a:pPr indent="0" lvl="0" marL="0" marR="0" rtl="0" algn="l">
              <a:spcBef>
                <a:spcPts val="400"/>
              </a:spcBef>
              <a:spcAft>
                <a:spcPts val="0"/>
              </a:spcAft>
              <a:buNone/>
            </a:pPr>
            <a:r>
              <a:rPr b="1" lang="en-US" sz="2000">
                <a:solidFill>
                  <a:srgbClr val="BFBFBF"/>
                </a:solidFill>
                <a:latin typeface="Helvetica Neue"/>
                <a:ea typeface="Helvetica Neue"/>
                <a:cs typeface="Helvetica Neue"/>
                <a:sym typeface="Helvetica Neue"/>
              </a:rPr>
              <a:t>  </a:t>
            </a:r>
            <a:endParaRPr/>
          </a:p>
        </p:txBody>
      </p:sp>
      <p:sp>
        <p:nvSpPr>
          <p:cNvPr id="409" name="Google Shape;409;p3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HUMANS GENES</a:t>
            </a:r>
            <a:endParaRPr b="1" sz="1600">
              <a:solidFill>
                <a:srgbClr val="D8D8D8"/>
              </a:solidFill>
              <a:latin typeface="Helvetica Neue"/>
              <a:ea typeface="Helvetica Neue"/>
              <a:cs typeface="Helvetica Neue"/>
              <a:sym typeface="Helvetica Neue"/>
            </a:endParaRPr>
          </a:p>
        </p:txBody>
      </p:sp>
      <p:sp>
        <p:nvSpPr>
          <p:cNvPr id="410" name="Google Shape;410;p31"/>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slide20C.jpg" id="415" name="Google Shape;415;p32"/>
          <p:cNvPicPr preferRelativeResize="0"/>
          <p:nvPr/>
        </p:nvPicPr>
        <p:blipFill rotWithShape="1">
          <a:blip r:embed="rId3">
            <a:alphaModFix/>
          </a:blip>
          <a:srcRect b="0" l="0" r="0" t="0"/>
          <a:stretch/>
        </p:blipFill>
        <p:spPr>
          <a:xfrm flipH="1">
            <a:off x="0" y="571500"/>
            <a:ext cx="9144000" cy="5178426"/>
          </a:xfrm>
          <a:prstGeom prst="rect">
            <a:avLst/>
          </a:prstGeom>
          <a:noFill/>
          <a:ln>
            <a:noFill/>
          </a:ln>
        </p:spPr>
      </p:pic>
      <p:sp>
        <p:nvSpPr>
          <p:cNvPr id="416" name="Google Shape;416;p32"/>
          <p:cNvSpPr txBox="1"/>
          <p:nvPr/>
        </p:nvSpPr>
        <p:spPr>
          <a:xfrm>
            <a:off x="3886200" y="3314700"/>
            <a:ext cx="5105400" cy="23241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None/>
            </a:pPr>
            <a:r>
              <a:rPr b="1" lang="en-US" sz="1600">
                <a:solidFill>
                  <a:srgbClr val="800000"/>
                </a:solidFill>
                <a:latin typeface="Helvetica Neue"/>
                <a:ea typeface="Helvetica Neue"/>
                <a:cs typeface="Helvetica Neue"/>
                <a:sym typeface="Helvetica Neue"/>
              </a:rPr>
              <a:t>Complex systems</a:t>
            </a:r>
            <a:endParaRPr/>
          </a:p>
          <a:p>
            <a:pPr indent="0" lvl="0" marL="0" marR="0" rtl="0" algn="l">
              <a:spcBef>
                <a:spcPts val="346"/>
              </a:spcBef>
              <a:spcAft>
                <a:spcPts val="0"/>
              </a:spcAft>
              <a:buNone/>
            </a:pPr>
            <a:r>
              <a:rPr lang="en-US" sz="1600">
                <a:solidFill>
                  <a:schemeClr val="dk1"/>
                </a:solidFill>
                <a:latin typeface="Helvetica Neue"/>
                <a:ea typeface="Helvetica Neue"/>
                <a:cs typeface="Helvetica Neue"/>
                <a:sym typeface="Helvetica Neue"/>
              </a:rPr>
              <a:t>Made of many non-identical </a:t>
            </a:r>
            <a:r>
              <a:rPr b="1" lang="en-US" sz="1600">
                <a:solidFill>
                  <a:schemeClr val="dk1"/>
                </a:solidFill>
                <a:latin typeface="Helvetica Neue"/>
                <a:ea typeface="Helvetica Neue"/>
                <a:cs typeface="Helvetica Neue"/>
                <a:sym typeface="Helvetica Neue"/>
              </a:rPr>
              <a:t>elements</a:t>
            </a:r>
            <a:r>
              <a:rPr lang="en-US" sz="1600">
                <a:solidFill>
                  <a:schemeClr val="dk1"/>
                </a:solidFill>
                <a:latin typeface="Helvetica Neue"/>
                <a:ea typeface="Helvetica Neue"/>
                <a:cs typeface="Helvetica Neue"/>
                <a:sym typeface="Helvetica Neue"/>
              </a:rPr>
              <a:t> connected by diverse </a:t>
            </a:r>
            <a:r>
              <a:rPr b="1" lang="en-US" sz="1600">
                <a:solidFill>
                  <a:schemeClr val="dk1"/>
                </a:solidFill>
                <a:latin typeface="Helvetica Neue"/>
                <a:ea typeface="Helvetica Neue"/>
                <a:cs typeface="Helvetica Neue"/>
                <a:sym typeface="Helvetica Neue"/>
              </a:rPr>
              <a:t>interactions</a:t>
            </a:r>
            <a:r>
              <a:rPr lang="en-US" sz="1729">
                <a:solidFill>
                  <a:schemeClr val="dk1"/>
                </a:solidFill>
                <a:latin typeface="Helvetica Neue"/>
                <a:ea typeface="Helvetica Neue"/>
                <a:cs typeface="Helvetica Neue"/>
                <a:sym typeface="Helvetica Neue"/>
              </a:rPr>
              <a:t>.</a:t>
            </a:r>
            <a:endParaRPr/>
          </a:p>
          <a:p>
            <a:pPr indent="0" lvl="0" marL="0" marR="0" rtl="0" algn="l">
              <a:spcBef>
                <a:spcPts val="346"/>
              </a:spcBef>
              <a:spcAft>
                <a:spcPts val="0"/>
              </a:spcAft>
              <a:buNone/>
            </a:pPr>
            <a:r>
              <a:t/>
            </a:r>
            <a:endParaRPr sz="1729">
              <a:solidFill>
                <a:schemeClr val="dk1"/>
              </a:solidFill>
              <a:latin typeface="Helvetica Neue"/>
              <a:ea typeface="Helvetica Neue"/>
              <a:cs typeface="Helvetica Neue"/>
              <a:sym typeface="Helvetica Neue"/>
            </a:endParaRPr>
          </a:p>
          <a:p>
            <a:pPr indent="0" lvl="0" marL="0" marR="0" rtl="0" algn="l">
              <a:spcBef>
                <a:spcPts val="346"/>
              </a:spcBef>
              <a:spcAft>
                <a:spcPts val="0"/>
              </a:spcAft>
              <a:buNone/>
            </a:pPr>
            <a:r>
              <a:t/>
            </a:r>
            <a:endParaRPr sz="1729">
              <a:solidFill>
                <a:schemeClr val="dk1"/>
              </a:solidFill>
              <a:latin typeface="Helvetica Neue"/>
              <a:ea typeface="Helvetica Neue"/>
              <a:cs typeface="Helvetica Neue"/>
              <a:sym typeface="Helvetica Neue"/>
            </a:endParaRPr>
          </a:p>
          <a:p>
            <a:pPr indent="0" lvl="0" marL="0" marR="0" rtl="0" algn="ctr">
              <a:spcBef>
                <a:spcPts val="565"/>
              </a:spcBef>
              <a:spcAft>
                <a:spcPts val="0"/>
              </a:spcAft>
              <a:buNone/>
            </a:pPr>
            <a:r>
              <a:rPr b="1" lang="en-US" sz="2824">
                <a:solidFill>
                  <a:srgbClr val="FF0000"/>
                </a:solidFill>
                <a:latin typeface="Helvetica Neue"/>
                <a:ea typeface="Helvetica Neue"/>
                <a:cs typeface="Helvetica Neue"/>
                <a:sym typeface="Helvetica Neue"/>
              </a:rPr>
              <a:t>NETWORK</a:t>
            </a:r>
            <a:endParaRPr/>
          </a:p>
          <a:p>
            <a:pPr indent="0" lvl="0" marL="0" marR="0" rtl="0" algn="l">
              <a:spcBef>
                <a:spcPts val="400"/>
              </a:spcBef>
              <a:spcAft>
                <a:spcPts val="0"/>
              </a:spcAft>
              <a:buNone/>
            </a:pPr>
            <a:r>
              <a:rPr b="1" lang="en-US" sz="2000">
                <a:solidFill>
                  <a:srgbClr val="BFBFBF"/>
                </a:solidFill>
                <a:latin typeface="Helvetica Neue"/>
                <a:ea typeface="Helvetica Neue"/>
                <a:cs typeface="Helvetica Neue"/>
                <a:sym typeface="Helvetica Neue"/>
              </a:rPr>
              <a:t>  </a:t>
            </a:r>
            <a:endParaRPr/>
          </a:p>
        </p:txBody>
      </p:sp>
      <p:sp>
        <p:nvSpPr>
          <p:cNvPr id="417" name="Google Shape;417;p3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HUMANS GENES</a:t>
            </a:r>
            <a:endParaRPr b="1" sz="1600">
              <a:solidFill>
                <a:srgbClr val="D8D8D8"/>
              </a:solidFill>
              <a:latin typeface="Helvetica Neue"/>
              <a:ea typeface="Helvetica Neue"/>
              <a:cs typeface="Helvetica Neue"/>
              <a:sym typeface="Helvetica Neue"/>
            </a:endParaRPr>
          </a:p>
        </p:txBody>
      </p:sp>
      <p:cxnSp>
        <p:nvCxnSpPr>
          <p:cNvPr id="418" name="Google Shape;418;p32"/>
          <p:cNvCxnSpPr/>
          <p:nvPr/>
        </p:nvCxnSpPr>
        <p:spPr>
          <a:xfrm rot="5400000">
            <a:off x="6132116" y="4419997"/>
            <a:ext cx="532606" cy="1588"/>
          </a:xfrm>
          <a:prstGeom prst="straightConnector1">
            <a:avLst/>
          </a:prstGeom>
          <a:noFill/>
          <a:ln cap="flat" cmpd="sng" w="25400">
            <a:solidFill>
              <a:srgbClr val="7F7F7F"/>
            </a:solidFill>
            <a:prstDash val="dash"/>
            <a:round/>
            <a:headEnd len="med" w="med" type="oval"/>
            <a:tailEnd len="lg" w="lg" type="oval"/>
          </a:ln>
          <a:effectLst>
            <a:outerShdw blurRad="40000" rotWithShape="0" dir="5400000" dist="20000">
              <a:srgbClr val="000000">
                <a:alpha val="37647"/>
              </a:srgbClr>
            </a:outerShdw>
          </a:effectLst>
        </p:spPr>
      </p:cxnSp>
      <p:sp>
        <p:nvSpPr>
          <p:cNvPr id="419" name="Google Shape;419;p32"/>
          <p:cNvSpPr txBox="1"/>
          <p:nvPr/>
        </p:nvSpPr>
        <p:spPr>
          <a:xfrm>
            <a:off x="4708720" y="758803"/>
            <a:ext cx="1920680" cy="8032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3F3F3F"/>
                </a:solidFill>
                <a:latin typeface="Helvetica Neue"/>
                <a:ea typeface="Helvetica Neue"/>
                <a:cs typeface="Helvetica Neue"/>
                <a:sym typeface="Helvetica Neue"/>
              </a:rPr>
              <a:t>Drosophila</a:t>
            </a:r>
            <a:endParaRPr b="1" sz="2100">
              <a:solidFill>
                <a:schemeClr val="dk1"/>
              </a:solidFill>
              <a:latin typeface="Helvetica Neue"/>
              <a:ea typeface="Helvetica Neue"/>
              <a:cs typeface="Helvetica Neue"/>
              <a:sym typeface="Helvetica Neue"/>
            </a:endParaRPr>
          </a:p>
          <a:p>
            <a:pPr indent="0" lvl="0" marL="0" marR="0" rtl="0" algn="l">
              <a:spcBef>
                <a:spcPts val="420"/>
              </a:spcBef>
              <a:spcAft>
                <a:spcPts val="0"/>
              </a:spcAft>
              <a:buNone/>
            </a:pPr>
            <a:r>
              <a:rPr b="1" lang="en-US" sz="2100">
                <a:solidFill>
                  <a:srgbClr val="3F3F3F"/>
                </a:solidFill>
                <a:latin typeface="Helvetica Neue"/>
                <a:ea typeface="Helvetica Neue"/>
                <a:cs typeface="Helvetica Neue"/>
                <a:sym typeface="Helvetica Neue"/>
              </a:rPr>
              <a:t>Melanogaster</a:t>
            </a:r>
            <a:endParaRPr b="1" sz="2100">
              <a:solidFill>
                <a:srgbClr val="BFBFBF"/>
              </a:solidFill>
              <a:latin typeface="Helvetica Neue"/>
              <a:ea typeface="Helvetica Neue"/>
              <a:cs typeface="Helvetica Neue"/>
              <a:sym typeface="Helvetica Neue"/>
            </a:endParaRPr>
          </a:p>
        </p:txBody>
      </p:sp>
      <p:sp>
        <p:nvSpPr>
          <p:cNvPr id="420" name="Google Shape;420;p32"/>
          <p:cNvSpPr txBox="1"/>
          <p:nvPr/>
        </p:nvSpPr>
        <p:spPr>
          <a:xfrm>
            <a:off x="2667000" y="758803"/>
            <a:ext cx="1217438" cy="8032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3F3F3F"/>
                </a:solidFill>
                <a:latin typeface="Helvetica Neue"/>
                <a:ea typeface="Helvetica Neue"/>
                <a:cs typeface="Helvetica Neue"/>
                <a:sym typeface="Helvetica Neue"/>
              </a:rPr>
              <a:t>Homo</a:t>
            </a:r>
            <a:endParaRPr/>
          </a:p>
          <a:p>
            <a:pPr indent="0" lvl="0" marL="0" marR="0" rtl="0" algn="l">
              <a:spcBef>
                <a:spcPts val="420"/>
              </a:spcBef>
              <a:spcAft>
                <a:spcPts val="0"/>
              </a:spcAft>
              <a:buNone/>
            </a:pPr>
            <a:r>
              <a:rPr b="1" lang="en-US" sz="2100">
                <a:solidFill>
                  <a:srgbClr val="3F3F3F"/>
                </a:solidFill>
                <a:latin typeface="Helvetica Neue"/>
                <a:ea typeface="Helvetica Neue"/>
                <a:cs typeface="Helvetica Neue"/>
                <a:sym typeface="Helvetica Neue"/>
              </a:rPr>
              <a:t>Sapiens</a:t>
            </a:r>
            <a:endParaRPr/>
          </a:p>
        </p:txBody>
      </p:sp>
      <p:sp>
        <p:nvSpPr>
          <p:cNvPr id="421" name="Google Shape;421;p32"/>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ROLE OF NETWORKS</a:t>
            </a:r>
            <a:endParaRPr b="1" sz="1600">
              <a:solidFill>
                <a:srgbClr val="D8D8D8"/>
              </a:solidFill>
              <a:latin typeface="Helvetica Neue"/>
              <a:ea typeface="Helvetica Neue"/>
              <a:cs typeface="Helvetica Neue"/>
              <a:sym typeface="Helvetica Neue"/>
            </a:endParaRPr>
          </a:p>
        </p:txBody>
      </p:sp>
      <p:sp>
        <p:nvSpPr>
          <p:cNvPr id="427" name="Google Shape;427;p33"/>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28" name="Google Shape;428;p33"/>
          <p:cNvSpPr txBox="1"/>
          <p:nvPr/>
        </p:nvSpPr>
        <p:spPr>
          <a:xfrm>
            <a:off x="1028700" y="1104900"/>
            <a:ext cx="6972300" cy="1272341"/>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Behind each system studied in complexity there is an intricate wiring diagram, or a </a:t>
            </a:r>
            <a:r>
              <a:rPr b="1" lang="en-US" sz="1600">
                <a:solidFill>
                  <a:schemeClr val="dk1"/>
                </a:solidFill>
                <a:latin typeface="Helvetica Neue"/>
                <a:ea typeface="Helvetica Neue"/>
                <a:cs typeface="Helvetica Neue"/>
                <a:sym typeface="Helvetica Neue"/>
              </a:rPr>
              <a:t>network</a:t>
            </a:r>
            <a:r>
              <a:rPr lang="en-US" sz="1600">
                <a:solidFill>
                  <a:schemeClr val="dk1"/>
                </a:solidFill>
                <a:latin typeface="Helvetica Neue"/>
                <a:ea typeface="Helvetica Neue"/>
                <a:cs typeface="Helvetica Neue"/>
                <a:sym typeface="Helvetica Neue"/>
              </a:rPr>
              <a:t>, that defines the interactions between the component. </a:t>
            </a:r>
            <a:r>
              <a:rPr b="1" lang="en-US" sz="1600">
                <a:solidFill>
                  <a:srgbClr val="BFBFBF"/>
                </a:solidFill>
                <a:latin typeface="Helvetica Neue"/>
                <a:ea typeface="Helvetica Neue"/>
                <a:cs typeface="Helvetica Neue"/>
                <a:sym typeface="Helvetica Neue"/>
              </a:rPr>
              <a:t>  </a:t>
            </a:r>
            <a:endParaRPr/>
          </a:p>
        </p:txBody>
      </p:sp>
      <p:sp>
        <p:nvSpPr>
          <p:cNvPr id="429" name="Google Shape;429;p33"/>
          <p:cNvSpPr txBox="1"/>
          <p:nvPr/>
        </p:nvSpPr>
        <p:spPr>
          <a:xfrm>
            <a:off x="1028700" y="2324100"/>
            <a:ext cx="7086600" cy="2847200"/>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spcBef>
                <a:spcPts val="0"/>
              </a:spcBef>
              <a:spcAft>
                <a:spcPts val="0"/>
              </a:spcAft>
              <a:buNone/>
            </a:pPr>
            <a:r>
              <a:rPr lang="en-US" sz="5294">
                <a:solidFill>
                  <a:schemeClr val="dk1"/>
                </a:solidFill>
                <a:latin typeface="Helvetica Neue"/>
                <a:ea typeface="Helvetica Neue"/>
                <a:cs typeface="Helvetica Neue"/>
                <a:sym typeface="Helvetica Neue"/>
              </a:rPr>
              <a:t>We will never understand complex system unless we map out and understand the networks behind them.</a:t>
            </a:r>
            <a:endParaRPr/>
          </a:p>
          <a:p>
            <a:pPr indent="0" lvl="0" marL="0" marR="0" rtl="0" algn="l">
              <a:spcBef>
                <a:spcPts val="272"/>
              </a:spcBef>
              <a:spcAft>
                <a:spcPts val="0"/>
              </a:spcAft>
              <a:buNone/>
            </a:pPr>
            <a:r>
              <a:rPr b="1" lang="en-US" sz="1600">
                <a:solidFill>
                  <a:srgbClr val="BFBFBF"/>
                </a:solidFill>
                <a:latin typeface="Helvetica Neue"/>
                <a:ea typeface="Helvetica Neue"/>
                <a:cs typeface="Helvetica Neue"/>
                <a:sym typeface="Helvetica Neue"/>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nvSpPr>
        <p:spPr>
          <a:xfrm>
            <a:off x="0" y="2134225"/>
            <a:ext cx="9144000" cy="28007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Times New Roman"/>
                <a:ea typeface="Times New Roman"/>
                <a:cs typeface="Times New Roman"/>
                <a:sym typeface="Times New Roman"/>
              </a:rPr>
              <a:t>TWO FORCES HELPED THE EMERGENCE OF NETWORK SCIENCE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435" name="Google Shape;435;p3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Section 5					</a:t>
            </a:r>
            <a:endParaRPr sz="1600">
              <a:solidFill>
                <a:srgbClr val="FFFFFF"/>
              </a:solidFill>
              <a:latin typeface="Times New Roman"/>
              <a:ea typeface="Times New Roman"/>
              <a:cs typeface="Times New Roman"/>
              <a:sym typeface="Times New Roman"/>
            </a:endParaRPr>
          </a:p>
          <a:p>
            <a:pPr indent="0" lvl="0" marL="0" marR="0" rtl="0" algn="l">
              <a:spcBef>
                <a:spcPts val="320"/>
              </a:spcBef>
              <a:spcAft>
                <a:spcPts val="0"/>
              </a:spcAft>
              <a:buNone/>
            </a:pPr>
            <a:r>
              <a:t/>
            </a:r>
            <a:endParaRPr sz="1600">
              <a:solidFill>
                <a:srgbClr val="FFFFFF"/>
              </a:solidFill>
              <a:latin typeface="Times New Roman"/>
              <a:ea typeface="Times New Roman"/>
              <a:cs typeface="Times New Roman"/>
              <a:sym typeface="Times New Roman"/>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36" name="Google Shape;436;p34"/>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37" name="Google Shape;437;p3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Thex</a:t>
            </a:r>
            <a:endParaRPr/>
          </a:p>
        </p:txBody>
      </p:sp>
      <p:sp>
        <p:nvSpPr>
          <p:cNvPr id="114" name="Google Shape;114;p17"/>
          <p:cNvSpPr txBox="1"/>
          <p:nvPr/>
        </p:nvSpPr>
        <p:spPr>
          <a:xfrm>
            <a:off x="6553200" y="61746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115" name="Google Shape;115;p17"/>
          <p:cNvSpPr txBox="1"/>
          <p:nvPr/>
        </p:nvSpPr>
        <p:spPr>
          <a:xfrm flipH="1">
            <a:off x="30022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116" name="Google Shape;116;p17"/>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
        <p:nvSpPr>
          <p:cNvPr id="117" name="Google Shape;117;p1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SIMPLE STORY (2): August 15, 2003 blackout.</a:t>
            </a:r>
            <a:endParaRPr b="1" sz="1600">
              <a:solidFill>
                <a:srgbClr val="D8D8D8"/>
              </a:solidFill>
              <a:latin typeface="Helvetica Neue"/>
              <a:ea typeface="Helvetica Neue"/>
              <a:cs typeface="Helvetica Neue"/>
              <a:sym typeface="Helvetica Neue"/>
            </a:endParaRPr>
          </a:p>
        </p:txBody>
      </p:sp>
      <p:pic>
        <p:nvPicPr>
          <p:cNvPr descr="August14_2003_9.29pm_20hourbefore.pdf" id="118" name="Google Shape;118;p17"/>
          <p:cNvPicPr preferRelativeResize="0"/>
          <p:nvPr/>
        </p:nvPicPr>
        <p:blipFill rotWithShape="1">
          <a:blip r:embed="rId3">
            <a:alphaModFix/>
          </a:blip>
          <a:srcRect b="0" l="0" r="0" t="0"/>
          <a:stretch/>
        </p:blipFill>
        <p:spPr>
          <a:xfrm>
            <a:off x="0" y="1320805"/>
            <a:ext cx="4598281" cy="3361267"/>
          </a:xfrm>
          <a:prstGeom prst="rect">
            <a:avLst/>
          </a:prstGeom>
          <a:noFill/>
          <a:ln>
            <a:noFill/>
          </a:ln>
        </p:spPr>
      </p:pic>
      <p:pic>
        <p:nvPicPr>
          <p:cNvPr descr="August15_2012_9.14_7hourAfter.pdf" id="119" name="Google Shape;119;p17"/>
          <p:cNvPicPr preferRelativeResize="0"/>
          <p:nvPr/>
        </p:nvPicPr>
        <p:blipFill rotWithShape="1">
          <a:blip r:embed="rId4">
            <a:alphaModFix/>
          </a:blip>
          <a:srcRect b="0" l="0" r="0" t="0"/>
          <a:stretch/>
        </p:blipFill>
        <p:spPr>
          <a:xfrm>
            <a:off x="4572000" y="1308106"/>
            <a:ext cx="4572000" cy="3352800"/>
          </a:xfrm>
          <a:prstGeom prst="rect">
            <a:avLst/>
          </a:prstGeom>
          <a:noFill/>
          <a:ln>
            <a:noFill/>
          </a:ln>
        </p:spPr>
      </p:pic>
      <p:sp>
        <p:nvSpPr>
          <p:cNvPr id="120" name="Google Shape;120;p17"/>
          <p:cNvSpPr txBox="1"/>
          <p:nvPr/>
        </p:nvSpPr>
        <p:spPr>
          <a:xfrm>
            <a:off x="575733" y="4825999"/>
            <a:ext cx="2941230"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BFBFBF"/>
                </a:solidFill>
                <a:latin typeface="Calibri"/>
                <a:ea typeface="Calibri"/>
                <a:cs typeface="Calibri"/>
                <a:sym typeface="Calibri"/>
              </a:rPr>
              <a:t>August 14, 2003: 9:29pm EDT</a:t>
            </a:r>
            <a:endParaRPr/>
          </a:p>
          <a:p>
            <a:pPr indent="0" lvl="0" marL="0" marR="0" rtl="0" algn="ctr">
              <a:spcBef>
                <a:spcPts val="0"/>
              </a:spcBef>
              <a:spcAft>
                <a:spcPts val="0"/>
              </a:spcAft>
              <a:buNone/>
            </a:pPr>
            <a:r>
              <a:rPr lang="en-US" sz="1600">
                <a:solidFill>
                  <a:srgbClr val="BFBFBF"/>
                </a:solidFill>
                <a:latin typeface="Calibri"/>
                <a:ea typeface="Calibri"/>
                <a:cs typeface="Calibri"/>
                <a:sym typeface="Calibri"/>
              </a:rPr>
              <a:t>20 hours before</a:t>
            </a:r>
            <a:endParaRPr/>
          </a:p>
        </p:txBody>
      </p:sp>
      <p:sp>
        <p:nvSpPr>
          <p:cNvPr id="121" name="Google Shape;121;p17"/>
          <p:cNvSpPr txBox="1"/>
          <p:nvPr/>
        </p:nvSpPr>
        <p:spPr>
          <a:xfrm>
            <a:off x="5198533" y="4792132"/>
            <a:ext cx="2941230"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BFBFBF"/>
                </a:solidFill>
                <a:latin typeface="Calibri"/>
                <a:ea typeface="Calibri"/>
                <a:cs typeface="Calibri"/>
                <a:sym typeface="Calibri"/>
              </a:rPr>
              <a:t>August 15, 2003: 9:14pm EDT</a:t>
            </a:r>
            <a:endParaRPr/>
          </a:p>
          <a:p>
            <a:pPr indent="0" lvl="0" marL="0" marR="0" rtl="0" algn="ctr">
              <a:spcBef>
                <a:spcPts val="0"/>
              </a:spcBef>
              <a:spcAft>
                <a:spcPts val="0"/>
              </a:spcAft>
              <a:buNone/>
            </a:pPr>
            <a:r>
              <a:rPr lang="en-US" sz="1600">
                <a:solidFill>
                  <a:srgbClr val="BFBFBF"/>
                </a:solidFill>
                <a:latin typeface="Calibri"/>
                <a:ea typeface="Calibri"/>
                <a:cs typeface="Calibri"/>
                <a:sym typeface="Calibri"/>
              </a:rPr>
              <a:t>7 hours after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5"/>
          <p:cNvSpPr/>
          <p:nvPr/>
        </p:nvSpPr>
        <p:spPr>
          <a:xfrm>
            <a:off x="617434" y="875585"/>
            <a:ext cx="6400800" cy="48936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u="sng">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Graph theory: </a:t>
            </a:r>
            <a:r>
              <a:rPr lang="en-US" sz="2400">
                <a:solidFill>
                  <a:schemeClr val="dk1"/>
                </a:solidFill>
                <a:latin typeface="Helvetica Neue"/>
                <a:ea typeface="Helvetica Neue"/>
                <a:cs typeface="Helvetica Neue"/>
                <a:sym typeface="Helvetica Neue"/>
              </a:rPr>
              <a:t>1735, Euler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Social Network Research:  </a:t>
            </a:r>
            <a:r>
              <a:rPr lang="en-US" sz="2400">
                <a:solidFill>
                  <a:schemeClr val="dk1"/>
                </a:solidFill>
                <a:latin typeface="Helvetica Neue"/>
                <a:ea typeface="Helvetica Neue"/>
                <a:cs typeface="Helvetica Neue"/>
                <a:sym typeface="Helvetica Neue"/>
              </a:rPr>
              <a:t>1930s, Moreno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Communication networks/internet: </a:t>
            </a:r>
            <a:r>
              <a:rPr lang="en-US" sz="2400">
                <a:solidFill>
                  <a:schemeClr val="dk1"/>
                </a:solidFill>
                <a:latin typeface="Helvetica Neue"/>
                <a:ea typeface="Helvetica Neue"/>
                <a:cs typeface="Helvetica Neue"/>
                <a:sym typeface="Helvetica Neue"/>
              </a:rPr>
              <a:t>1960s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Ecological Networks: </a:t>
            </a:r>
            <a:r>
              <a:rPr lang="en-US" sz="2400">
                <a:solidFill>
                  <a:schemeClr val="dk1"/>
                </a:solidFill>
                <a:latin typeface="Helvetica Neue"/>
                <a:ea typeface="Helvetica Neue"/>
                <a:cs typeface="Helvetica Neue"/>
                <a:sym typeface="Helvetica Neue"/>
              </a:rPr>
              <a:t>May, 1979.</a:t>
            </a:r>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b="1" lang="en-US" sz="2400">
                <a:solidFill>
                  <a:schemeClr val="dk1"/>
                </a:solidFill>
                <a:latin typeface="Helvetica Neue"/>
                <a:ea typeface="Helvetica Neue"/>
                <a:cs typeface="Helvetica Neue"/>
                <a:sym typeface="Helvetica Neue"/>
              </a:rPr>
              <a:t>Complex Networks: Since 2000</a:t>
            </a:r>
            <a:endParaRPr/>
          </a:p>
          <a:p>
            <a:pPr indent="0" lvl="0" marL="0" marR="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p:txBody>
      </p:sp>
      <p:sp>
        <p:nvSpPr>
          <p:cNvPr id="444" name="Google Shape;444;p3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HISTORY OF NETWORK ANALYSIS</a:t>
            </a:r>
            <a:endParaRPr b="1" sz="1600">
              <a:solidFill>
                <a:srgbClr val="D8D8D8"/>
              </a:solidFill>
              <a:latin typeface="Helvetica Neue"/>
              <a:ea typeface="Helvetica Neue"/>
              <a:cs typeface="Helvetica Neue"/>
              <a:sym typeface="Helvetica Neue"/>
            </a:endParaRPr>
          </a:p>
        </p:txBody>
      </p:sp>
      <p:sp>
        <p:nvSpPr>
          <p:cNvPr id="445" name="Google Shape;445;p35"/>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HISTORY OF NETWORK ANALYSIS</a:t>
            </a:r>
            <a:endParaRPr b="1" sz="1600">
              <a:solidFill>
                <a:srgbClr val="D8D8D8"/>
              </a:solidFill>
              <a:latin typeface="Helvetica Neue"/>
              <a:ea typeface="Helvetica Neue"/>
              <a:cs typeface="Helvetica Neue"/>
              <a:sym typeface="Helvetica Neue"/>
            </a:endParaRPr>
          </a:p>
        </p:txBody>
      </p:sp>
      <p:sp>
        <p:nvSpPr>
          <p:cNvPr id="452" name="Google Shape;452;p36"/>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pic>
        <p:nvPicPr>
          <p:cNvPr descr="F-I-CitaER-Granovetter.png" id="453" name="Google Shape;453;p36"/>
          <p:cNvPicPr preferRelativeResize="0"/>
          <p:nvPr/>
        </p:nvPicPr>
        <p:blipFill rotWithShape="1">
          <a:blip r:embed="rId3">
            <a:alphaModFix/>
          </a:blip>
          <a:srcRect b="0" l="0" r="0" t="0"/>
          <a:stretch/>
        </p:blipFill>
        <p:spPr>
          <a:xfrm>
            <a:off x="1670497" y="797189"/>
            <a:ext cx="5803005" cy="41206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nvSpPr>
        <p:spPr>
          <a:xfrm>
            <a:off x="-1" y="800100"/>
            <a:ext cx="657013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The emergence of network maps: </a:t>
            </a:r>
            <a:endParaRPr i="1" sz="1800">
              <a:solidFill>
                <a:schemeClr val="dk1"/>
              </a:solidFill>
              <a:latin typeface="Helvetica Neue"/>
              <a:ea typeface="Helvetica Neue"/>
              <a:cs typeface="Helvetica Neue"/>
              <a:sym typeface="Helvetica Neue"/>
            </a:endParaRPr>
          </a:p>
        </p:txBody>
      </p:sp>
      <p:sp>
        <p:nvSpPr>
          <p:cNvPr id="460" name="Google Shape;460;p37"/>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61" name="Google Shape;461;p3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EMERGENCE OF NETWORK SCIENCE</a:t>
            </a:r>
            <a:endParaRPr b="1" sz="1600">
              <a:solidFill>
                <a:srgbClr val="D8D8D8"/>
              </a:solidFill>
              <a:latin typeface="Helvetica Neue"/>
              <a:ea typeface="Helvetica Neue"/>
              <a:cs typeface="Helvetica Neue"/>
              <a:sym typeface="Helvetica Neue"/>
            </a:endParaRPr>
          </a:p>
        </p:txBody>
      </p:sp>
      <p:sp>
        <p:nvSpPr>
          <p:cNvPr id="462" name="Google Shape;462;p37"/>
          <p:cNvSpPr txBox="1"/>
          <p:nvPr/>
        </p:nvSpPr>
        <p:spPr>
          <a:xfrm>
            <a:off x="1507067" y="2026503"/>
            <a:ext cx="45720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Movie Actor Network,  1998;</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World Wide Web,  1999.</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C elegans neural wiring diagram 1990</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Citation Network,  1998</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Metabolic Network, 2000; </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PPI network, 2001</a:t>
            </a:r>
            <a:endParaRPr/>
          </a:p>
          <a:p>
            <a:pPr indent="0" lvl="0" marL="0" marR="0" rtl="0" algn="l">
              <a:spcBef>
                <a:spcPts val="0"/>
              </a:spcBef>
              <a:spcAft>
                <a:spcPts val="0"/>
              </a:spcAft>
              <a:buNone/>
            </a:pPr>
            <a:r>
              <a:t/>
            </a:r>
            <a:endParaRPr i="1" sz="2000">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nvSpPr>
        <p:spPr>
          <a:xfrm>
            <a:off x="0" y="878308"/>
            <a:ext cx="812800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The universality of network characteristics:</a:t>
            </a:r>
            <a:r>
              <a:rPr b="1" lang="en-US" sz="2800">
                <a:solidFill>
                  <a:srgbClr val="000000"/>
                </a:solidFill>
                <a:latin typeface="Helvetica Neue"/>
                <a:ea typeface="Helvetica Neue"/>
                <a:cs typeface="Helvetica Neue"/>
                <a:sym typeface="Helvetica Neue"/>
              </a:rPr>
              <a:t> </a:t>
            </a:r>
            <a:endParaRPr/>
          </a:p>
        </p:txBody>
      </p:sp>
      <p:sp>
        <p:nvSpPr>
          <p:cNvPr id="469" name="Google Shape;469;p38"/>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70" name="Google Shape;470;p3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EMERGENCE OF NETWORK SCIENCE</a:t>
            </a:r>
            <a:endParaRPr b="1" sz="1600">
              <a:solidFill>
                <a:srgbClr val="D8D8D8"/>
              </a:solidFill>
              <a:latin typeface="Helvetica Neue"/>
              <a:ea typeface="Helvetica Neue"/>
              <a:cs typeface="Helvetica Neue"/>
              <a:sym typeface="Helvetica Neue"/>
            </a:endParaRPr>
          </a:p>
        </p:txBody>
      </p:sp>
      <p:sp>
        <p:nvSpPr>
          <p:cNvPr id="471" name="Google Shape;471;p38"/>
          <p:cNvSpPr txBox="1"/>
          <p:nvPr/>
        </p:nvSpPr>
        <p:spPr>
          <a:xfrm>
            <a:off x="1439333" y="2325252"/>
            <a:ext cx="426720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The architecture of networks emerging in various domains of science, nature, and technology are more similar to each other than one would have expected.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9"/>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THE CHARACTERISTICS OF NETWORK SCIENCE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478" name="Google Shape;478;p3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Section 6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479" name="Google Shape;479;p3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80" name="Google Shape;480;p3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nvSpPr>
        <p:spPr>
          <a:xfrm>
            <a:off x="0" y="1187441"/>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FF0000"/>
                </a:solidFill>
                <a:latin typeface="Helvetica Neue"/>
                <a:ea typeface="Helvetica Neue"/>
                <a:cs typeface="Helvetica Neue"/>
                <a:sym typeface="Helvetica Neue"/>
              </a:rPr>
              <a:t>Interdisciplinary</a:t>
            </a:r>
            <a:r>
              <a:rPr b="1" lang="en-US" sz="2800">
                <a:solidFill>
                  <a:srgbClr val="FF0000"/>
                </a:solidFill>
                <a:latin typeface="Helvetica Neue"/>
                <a:ea typeface="Helvetica Neue"/>
                <a:cs typeface="Helvetica Neue"/>
                <a:sym typeface="Helvetica Neue"/>
              </a:rPr>
              <a:t> </a:t>
            </a:r>
            <a:endParaRPr/>
          </a:p>
        </p:txBody>
      </p:sp>
      <p:sp>
        <p:nvSpPr>
          <p:cNvPr id="487" name="Google Shape;487;p40"/>
          <p:cNvSpPr txBox="1"/>
          <p:nvPr/>
        </p:nvSpPr>
        <p:spPr>
          <a:xfrm>
            <a:off x="1" y="2928660"/>
            <a:ext cx="9143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Quantitative and Mathematical </a:t>
            </a:r>
            <a:endParaRPr/>
          </a:p>
        </p:txBody>
      </p:sp>
      <p:sp>
        <p:nvSpPr>
          <p:cNvPr id="488" name="Google Shape;488;p40"/>
          <p:cNvSpPr txBox="1"/>
          <p:nvPr/>
        </p:nvSpPr>
        <p:spPr>
          <a:xfrm>
            <a:off x="0" y="385828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Computational</a:t>
            </a:r>
            <a:r>
              <a:rPr b="1" lang="en-US" sz="2800">
                <a:solidFill>
                  <a:srgbClr val="BFBFBF"/>
                </a:solidFill>
                <a:latin typeface="Calibri"/>
                <a:ea typeface="Calibri"/>
                <a:cs typeface="Calibri"/>
                <a:sym typeface="Calibri"/>
              </a:rPr>
              <a:t> </a:t>
            </a:r>
            <a:endParaRPr/>
          </a:p>
        </p:txBody>
      </p:sp>
      <p:sp>
        <p:nvSpPr>
          <p:cNvPr id="489" name="Google Shape;489;p40"/>
          <p:cNvSpPr txBox="1"/>
          <p:nvPr/>
        </p:nvSpPr>
        <p:spPr>
          <a:xfrm>
            <a:off x="1" y="203714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Empirical</a:t>
            </a:r>
            <a:endParaRPr/>
          </a:p>
        </p:txBody>
      </p:sp>
      <p:sp>
        <p:nvSpPr>
          <p:cNvPr id="490" name="Google Shape;490;p40"/>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491" name="Google Shape;491;p4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CHARACTERISTICS OF NETWORK SCIENCE</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nvSpPr>
        <p:spPr>
          <a:xfrm>
            <a:off x="0" y="1187441"/>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Interdisciplinary</a:t>
            </a:r>
            <a:r>
              <a:rPr b="1" lang="en-US" sz="2800">
                <a:solidFill>
                  <a:srgbClr val="BFBFBF"/>
                </a:solidFill>
                <a:latin typeface="Helvetica Neue"/>
                <a:ea typeface="Helvetica Neue"/>
                <a:cs typeface="Helvetica Neue"/>
                <a:sym typeface="Helvetica Neue"/>
              </a:rPr>
              <a:t> </a:t>
            </a:r>
            <a:endParaRPr/>
          </a:p>
        </p:txBody>
      </p:sp>
      <p:sp>
        <p:nvSpPr>
          <p:cNvPr id="498" name="Google Shape;498;p41"/>
          <p:cNvSpPr txBox="1"/>
          <p:nvPr/>
        </p:nvSpPr>
        <p:spPr>
          <a:xfrm>
            <a:off x="1" y="2928660"/>
            <a:ext cx="9143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Quantitative and Mathematical </a:t>
            </a:r>
            <a:endParaRPr/>
          </a:p>
        </p:txBody>
      </p:sp>
      <p:sp>
        <p:nvSpPr>
          <p:cNvPr id="499" name="Google Shape;499;p41"/>
          <p:cNvSpPr txBox="1"/>
          <p:nvPr/>
        </p:nvSpPr>
        <p:spPr>
          <a:xfrm>
            <a:off x="0" y="385828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Computational</a:t>
            </a:r>
            <a:r>
              <a:rPr b="1" lang="en-US" sz="2800">
                <a:solidFill>
                  <a:srgbClr val="BFBFBF"/>
                </a:solidFill>
                <a:latin typeface="Calibri"/>
                <a:ea typeface="Calibri"/>
                <a:cs typeface="Calibri"/>
                <a:sym typeface="Calibri"/>
              </a:rPr>
              <a:t> </a:t>
            </a:r>
            <a:endParaRPr/>
          </a:p>
        </p:txBody>
      </p:sp>
      <p:sp>
        <p:nvSpPr>
          <p:cNvPr id="500" name="Google Shape;500;p41"/>
          <p:cNvSpPr txBox="1"/>
          <p:nvPr/>
        </p:nvSpPr>
        <p:spPr>
          <a:xfrm>
            <a:off x="1" y="203714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FF0000"/>
                </a:solidFill>
                <a:latin typeface="Helvetica Neue"/>
                <a:ea typeface="Helvetica Neue"/>
                <a:cs typeface="Helvetica Neue"/>
                <a:sym typeface="Helvetica Neue"/>
              </a:rPr>
              <a:t>Empirical, data driven</a:t>
            </a:r>
            <a:endParaRPr/>
          </a:p>
        </p:txBody>
      </p:sp>
      <p:sp>
        <p:nvSpPr>
          <p:cNvPr id="501" name="Google Shape;501;p41"/>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02" name="Google Shape;502;p4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CHARACTERISTICS OF NETWORK SCIENCE</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nvSpPr>
        <p:spPr>
          <a:xfrm>
            <a:off x="0" y="1187441"/>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Interdisciplinary</a:t>
            </a:r>
            <a:r>
              <a:rPr b="1" lang="en-US" sz="2800">
                <a:solidFill>
                  <a:srgbClr val="BFBFBF"/>
                </a:solidFill>
                <a:latin typeface="Helvetica Neue"/>
                <a:ea typeface="Helvetica Neue"/>
                <a:cs typeface="Helvetica Neue"/>
                <a:sym typeface="Helvetica Neue"/>
              </a:rPr>
              <a:t> </a:t>
            </a:r>
            <a:endParaRPr/>
          </a:p>
        </p:txBody>
      </p:sp>
      <p:sp>
        <p:nvSpPr>
          <p:cNvPr id="509" name="Google Shape;509;p42"/>
          <p:cNvSpPr txBox="1"/>
          <p:nvPr/>
        </p:nvSpPr>
        <p:spPr>
          <a:xfrm>
            <a:off x="1" y="2928660"/>
            <a:ext cx="9143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FF0000"/>
                </a:solidFill>
                <a:latin typeface="Helvetica Neue"/>
                <a:ea typeface="Helvetica Neue"/>
                <a:cs typeface="Helvetica Neue"/>
                <a:sym typeface="Helvetica Neue"/>
              </a:rPr>
              <a:t>Quantitative and Mathematical </a:t>
            </a:r>
            <a:endParaRPr/>
          </a:p>
        </p:txBody>
      </p:sp>
      <p:sp>
        <p:nvSpPr>
          <p:cNvPr id="510" name="Google Shape;510;p42"/>
          <p:cNvSpPr txBox="1"/>
          <p:nvPr/>
        </p:nvSpPr>
        <p:spPr>
          <a:xfrm>
            <a:off x="0" y="385828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Computational</a:t>
            </a:r>
            <a:r>
              <a:rPr b="1" lang="en-US" sz="2800">
                <a:solidFill>
                  <a:srgbClr val="BFBFBF"/>
                </a:solidFill>
                <a:latin typeface="Calibri"/>
                <a:ea typeface="Calibri"/>
                <a:cs typeface="Calibri"/>
                <a:sym typeface="Calibri"/>
              </a:rPr>
              <a:t> </a:t>
            </a:r>
            <a:endParaRPr/>
          </a:p>
        </p:txBody>
      </p:sp>
      <p:sp>
        <p:nvSpPr>
          <p:cNvPr id="511" name="Google Shape;511;p42"/>
          <p:cNvSpPr txBox="1"/>
          <p:nvPr/>
        </p:nvSpPr>
        <p:spPr>
          <a:xfrm>
            <a:off x="1" y="203714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Empirical</a:t>
            </a:r>
            <a:endParaRPr/>
          </a:p>
        </p:txBody>
      </p:sp>
      <p:sp>
        <p:nvSpPr>
          <p:cNvPr id="512" name="Google Shape;512;p42"/>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13" name="Google Shape;513;p4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CHARACTERISTICS OF NETWORK SCIENCE</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3"/>
          <p:cNvSpPr txBox="1"/>
          <p:nvPr/>
        </p:nvSpPr>
        <p:spPr>
          <a:xfrm>
            <a:off x="0" y="1187441"/>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Interdisciplinary</a:t>
            </a:r>
            <a:r>
              <a:rPr b="1" lang="en-US" sz="2800">
                <a:solidFill>
                  <a:srgbClr val="BFBFBF"/>
                </a:solidFill>
                <a:latin typeface="Helvetica Neue"/>
                <a:ea typeface="Helvetica Neue"/>
                <a:cs typeface="Helvetica Neue"/>
                <a:sym typeface="Helvetica Neue"/>
              </a:rPr>
              <a:t> </a:t>
            </a:r>
            <a:endParaRPr/>
          </a:p>
        </p:txBody>
      </p:sp>
      <p:sp>
        <p:nvSpPr>
          <p:cNvPr id="520" name="Google Shape;520;p43"/>
          <p:cNvSpPr txBox="1"/>
          <p:nvPr/>
        </p:nvSpPr>
        <p:spPr>
          <a:xfrm>
            <a:off x="1" y="2928660"/>
            <a:ext cx="9143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Quantitative and Mathematical </a:t>
            </a:r>
            <a:endParaRPr/>
          </a:p>
        </p:txBody>
      </p:sp>
      <p:sp>
        <p:nvSpPr>
          <p:cNvPr id="521" name="Google Shape;521;p43"/>
          <p:cNvSpPr txBox="1"/>
          <p:nvPr/>
        </p:nvSpPr>
        <p:spPr>
          <a:xfrm>
            <a:off x="0" y="385828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FF0000"/>
                </a:solidFill>
                <a:latin typeface="Helvetica Neue"/>
                <a:ea typeface="Helvetica Neue"/>
                <a:cs typeface="Helvetica Neue"/>
                <a:sym typeface="Helvetica Neue"/>
              </a:rPr>
              <a:t>Computational</a:t>
            </a:r>
            <a:r>
              <a:rPr b="1" lang="en-US" sz="2800">
                <a:solidFill>
                  <a:srgbClr val="3366FF"/>
                </a:solidFill>
                <a:latin typeface="Calibri"/>
                <a:ea typeface="Calibri"/>
                <a:cs typeface="Calibri"/>
                <a:sym typeface="Calibri"/>
              </a:rPr>
              <a:t> </a:t>
            </a:r>
            <a:endParaRPr/>
          </a:p>
        </p:txBody>
      </p:sp>
      <p:sp>
        <p:nvSpPr>
          <p:cNvPr id="522" name="Google Shape;522;p43"/>
          <p:cNvSpPr txBox="1"/>
          <p:nvPr/>
        </p:nvSpPr>
        <p:spPr>
          <a:xfrm>
            <a:off x="1" y="2037140"/>
            <a:ext cx="9144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BFBFBF"/>
                </a:solidFill>
                <a:latin typeface="Helvetica Neue"/>
                <a:ea typeface="Helvetica Neue"/>
                <a:cs typeface="Helvetica Neue"/>
                <a:sym typeface="Helvetica Neue"/>
              </a:rPr>
              <a:t>Empirical</a:t>
            </a:r>
            <a:endParaRPr/>
          </a:p>
        </p:txBody>
      </p:sp>
      <p:sp>
        <p:nvSpPr>
          <p:cNvPr id="523" name="Google Shape;523;p43"/>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24" name="Google Shape;524;p4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CHARACTERISTICS OF NETWORK SCIENCE</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4"/>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THE IMPACT OF NETWORK SCIENCE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531" name="Google Shape;531;p4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Section 7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532" name="Google Shape;532;p44"/>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33" name="Google Shape;533;p44"/>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Thex</a:t>
            </a:r>
            <a:endParaRPr/>
          </a:p>
        </p:txBody>
      </p:sp>
      <p:sp>
        <p:nvSpPr>
          <p:cNvPr id="128" name="Google Shape;128;p18"/>
          <p:cNvSpPr txBox="1"/>
          <p:nvPr/>
        </p:nvSpPr>
        <p:spPr>
          <a:xfrm>
            <a:off x="6553200" y="61746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129" name="Google Shape;129;p18"/>
          <p:cNvSpPr txBox="1"/>
          <p:nvPr/>
        </p:nvSpPr>
        <p:spPr>
          <a:xfrm flipH="1">
            <a:off x="30022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130" name="Google Shape;130;p18"/>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
        <p:nvSpPr>
          <p:cNvPr id="131" name="Google Shape;131;p1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A SIMPLE STORY (2): August 15, 2003 blackout.</a:t>
            </a:r>
            <a:endParaRPr b="1" sz="1600">
              <a:solidFill>
                <a:srgbClr val="D8D8D8"/>
              </a:solidFill>
              <a:latin typeface="Helvetica Neue"/>
              <a:ea typeface="Helvetica Neue"/>
              <a:cs typeface="Helvetica Neue"/>
              <a:sym typeface="Helvetica Neue"/>
            </a:endParaRPr>
          </a:p>
        </p:txBody>
      </p:sp>
      <p:sp>
        <p:nvSpPr>
          <p:cNvPr id="132" name="Google Shape;132;p18"/>
          <p:cNvSpPr/>
          <p:nvPr/>
        </p:nvSpPr>
        <p:spPr>
          <a:xfrm>
            <a:off x="761999" y="1010841"/>
            <a:ext cx="7281333"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An important theme of this class: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114300" lvl="0" marL="0" marR="0" rtl="0" algn="l">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 we must understand how network structure affects the robustness of a complex system. </a:t>
            </a:r>
            <a:endParaRPr/>
          </a:p>
          <a:p>
            <a:pPr indent="0" lvl="0" marL="0" marR="0" rtl="0" algn="l">
              <a:spcBef>
                <a:spcPts val="0"/>
              </a:spcBef>
              <a:spcAft>
                <a:spcPts val="0"/>
              </a:spcAft>
              <a:buClr>
                <a:schemeClr val="dk1"/>
              </a:buClr>
              <a:buSzPts val="1800"/>
              <a:buFont typeface="Noto Sans Symbols"/>
              <a:buNone/>
            </a:pPr>
            <a:r>
              <a:t/>
            </a:r>
            <a:endParaRPr sz="1800">
              <a:solidFill>
                <a:schemeClr val="lt1"/>
              </a:solidFill>
              <a:latin typeface="Calibri"/>
              <a:ea typeface="Calibri"/>
              <a:cs typeface="Calibri"/>
              <a:sym typeface="Calibri"/>
            </a:endParaRPr>
          </a:p>
          <a:p>
            <a:pPr indent="-114300" lvl="0" marL="0" marR="0" rtl="0" algn="l">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 develop quantitative tools to assess the interplay between network structure and the dynamical processes on the networks, and their impact on failures.  </a:t>
            </a:r>
            <a:endParaRPr/>
          </a:p>
          <a:p>
            <a:pPr indent="0" lvl="0" marL="0" marR="0" rtl="0" algn="l">
              <a:spcBef>
                <a:spcPts val="0"/>
              </a:spcBef>
              <a:spcAft>
                <a:spcPts val="0"/>
              </a:spcAft>
              <a:buClr>
                <a:schemeClr val="dk1"/>
              </a:buClr>
              <a:buSzPts val="1800"/>
              <a:buFont typeface="Noto Sans Symbols"/>
              <a:buNone/>
            </a:pPr>
            <a:r>
              <a:t/>
            </a:r>
            <a:endParaRPr sz="1800">
              <a:solidFill>
                <a:schemeClr val="lt1"/>
              </a:solidFill>
              <a:latin typeface="Calibri"/>
              <a:ea typeface="Calibri"/>
              <a:cs typeface="Calibri"/>
              <a:sym typeface="Calibri"/>
            </a:endParaRPr>
          </a:p>
          <a:p>
            <a:pPr indent="-114300" lvl="0" marL="0" marR="0" rtl="0" algn="l">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We will learn that failures reality failures follow reproducible laws, that can be quantified and even predicted using the tools of network 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45"/>
          <p:cNvPicPr preferRelativeResize="0"/>
          <p:nvPr/>
        </p:nvPicPr>
        <p:blipFill rotWithShape="1">
          <a:blip r:embed="rId3">
            <a:alphaModFix/>
          </a:blip>
          <a:srcRect b="0" l="0" r="0" t="0"/>
          <a:stretch/>
        </p:blipFill>
        <p:spPr>
          <a:xfrm>
            <a:off x="76200" y="647700"/>
            <a:ext cx="5562600" cy="5311119"/>
          </a:xfrm>
          <a:prstGeom prst="rect">
            <a:avLst/>
          </a:prstGeom>
          <a:noFill/>
          <a:ln>
            <a:noFill/>
          </a:ln>
        </p:spPr>
      </p:pic>
      <p:sp>
        <p:nvSpPr>
          <p:cNvPr id="540" name="Google Shape;540;p45"/>
          <p:cNvSpPr/>
          <p:nvPr/>
        </p:nvSpPr>
        <p:spPr>
          <a:xfrm>
            <a:off x="5791200" y="877550"/>
            <a:ext cx="3124200" cy="149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Helvetica Neue"/>
                <a:ea typeface="Helvetica Neue"/>
                <a:cs typeface="Helvetica Neue"/>
                <a:sym typeface="Helvetica Neue"/>
              </a:rPr>
              <a:t>Google</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Market Cap</a:t>
            </a:r>
            <a:r>
              <a:rPr lang="en-US" sz="1800">
                <a:solidFill>
                  <a:schemeClr val="dk1"/>
                </a:solidFill>
                <a:latin typeface="Helvetica Neue"/>
                <a:ea typeface="Helvetica Neue"/>
                <a:cs typeface="Helvetica Neue"/>
                <a:sym typeface="Helvetica Neue"/>
              </a:rPr>
              <a:t>(Jan 1, 2010)</a:t>
            </a:r>
            <a:r>
              <a:rPr lang="en-US" sz="20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i="1" lang="en-US" sz="2000">
                <a:solidFill>
                  <a:schemeClr val="dk1"/>
                </a:solidFill>
                <a:latin typeface="Helvetica Neue"/>
                <a:ea typeface="Helvetica Neue"/>
                <a:cs typeface="Helvetica Neue"/>
                <a:sym typeface="Helvetica Neue"/>
              </a:rPr>
              <a:t>$189 billion</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41" name="Google Shape;541;p45"/>
          <p:cNvSpPr/>
          <p:nvPr/>
        </p:nvSpPr>
        <p:spPr>
          <a:xfrm>
            <a:off x="5791200" y="2036683"/>
            <a:ext cx="31242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Helvetica Neue"/>
                <a:ea typeface="Helvetica Neue"/>
                <a:cs typeface="Helvetica Neue"/>
                <a:sym typeface="Helvetica Neue"/>
              </a:rPr>
              <a:t>Cisco Systems</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networking gear Market cap </a:t>
            </a:r>
            <a:r>
              <a:rPr lang="en-US" sz="1800">
                <a:solidFill>
                  <a:schemeClr val="dk1"/>
                </a:solidFill>
                <a:latin typeface="Helvetica Neue"/>
                <a:ea typeface="Helvetica Neue"/>
                <a:cs typeface="Helvetica Neue"/>
                <a:sym typeface="Helvetica Neue"/>
              </a:rPr>
              <a:t>(Jan 1, 2010)</a:t>
            </a:r>
            <a:r>
              <a:rPr lang="en-US" sz="20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rPr i="1" lang="en-US" sz="2000">
                <a:solidFill>
                  <a:schemeClr val="dk1"/>
                </a:solidFill>
                <a:latin typeface="Helvetica Neue"/>
                <a:ea typeface="Helvetica Neue"/>
                <a:cs typeface="Helvetica Neue"/>
                <a:sym typeface="Helvetica Neue"/>
              </a:rPr>
              <a:t>$112 billion</a:t>
            </a:r>
            <a:endParaRPr i="1" sz="2000">
              <a:solidFill>
                <a:schemeClr val="dk1"/>
              </a:solidFill>
              <a:latin typeface="Helvetica Neue"/>
              <a:ea typeface="Helvetica Neue"/>
              <a:cs typeface="Helvetica Neue"/>
              <a:sym typeface="Helvetica Neue"/>
            </a:endParaRPr>
          </a:p>
        </p:txBody>
      </p:sp>
      <p:sp>
        <p:nvSpPr>
          <p:cNvPr id="542" name="Google Shape;542;p45"/>
          <p:cNvSpPr/>
          <p:nvPr/>
        </p:nvSpPr>
        <p:spPr>
          <a:xfrm>
            <a:off x="5791200" y="3496151"/>
            <a:ext cx="3124200"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Helvetica Neue"/>
                <a:ea typeface="Helvetica Neue"/>
                <a:cs typeface="Helvetica Neue"/>
                <a:sym typeface="Helvetica Neue"/>
              </a:rPr>
              <a:t>Facebook</a:t>
            </a:r>
            <a:endParaRPr b="1" sz="2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market cap: </a:t>
            </a:r>
            <a:endParaRPr/>
          </a:p>
          <a:p>
            <a:pPr indent="0" lvl="0" marL="0" marR="0" rtl="0" algn="l">
              <a:spcBef>
                <a:spcPts val="0"/>
              </a:spcBef>
              <a:spcAft>
                <a:spcPts val="0"/>
              </a:spcAft>
              <a:buNone/>
            </a:pPr>
            <a:r>
              <a:rPr i="1" lang="en-US" sz="2000">
                <a:solidFill>
                  <a:schemeClr val="dk1"/>
                </a:solidFill>
                <a:latin typeface="Helvetica Neue"/>
                <a:ea typeface="Helvetica Neue"/>
                <a:cs typeface="Helvetica Neue"/>
                <a:sym typeface="Helvetica Neue"/>
              </a:rPr>
              <a:t>$50 billion</a:t>
            </a:r>
            <a:endParaRPr/>
          </a:p>
          <a:p>
            <a:pPr indent="0" lvl="0" marL="0" marR="0" rtl="0" algn="l">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i="1" lang="en-US" sz="1200">
                <a:solidFill>
                  <a:schemeClr val="dk1"/>
                </a:solidFill>
                <a:latin typeface="Helvetica Neue"/>
                <a:ea typeface="Helvetica Neue"/>
                <a:cs typeface="Helvetica Neue"/>
                <a:sym typeface="Helvetica Neue"/>
              </a:rPr>
              <a:t>www.bizjournals.com/austin/news/2010/11/15/facebooks... - Cached</a:t>
            </a:r>
            <a:endParaRPr i="1" sz="1200">
              <a:solidFill>
                <a:schemeClr val="dk1"/>
              </a:solidFill>
              <a:latin typeface="Helvetica Neue"/>
              <a:ea typeface="Helvetica Neue"/>
              <a:cs typeface="Helvetica Neue"/>
              <a:sym typeface="Helvetica Neue"/>
            </a:endParaRPr>
          </a:p>
        </p:txBody>
      </p:sp>
      <p:sp>
        <p:nvSpPr>
          <p:cNvPr id="543" name="Google Shape;543;p45"/>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44" name="Google Shape;544;p4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ECONOMIC IMPACT</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Biology/Network Medicine</a:t>
            </a:r>
            <a:endParaRPr b="1" sz="1600">
              <a:solidFill>
                <a:srgbClr val="D8D8D8"/>
              </a:solidFill>
              <a:latin typeface="Helvetica Neue"/>
              <a:ea typeface="Helvetica Neue"/>
              <a:cs typeface="Helvetica Neue"/>
              <a:sym typeface="Helvetica Neue"/>
            </a:endParaRPr>
          </a:p>
        </p:txBody>
      </p:sp>
      <p:pic>
        <p:nvPicPr>
          <p:cNvPr descr="F-NetworkBiology2004Cover.jpg" id="551" name="Google Shape;551;p46"/>
          <p:cNvPicPr preferRelativeResize="0"/>
          <p:nvPr/>
        </p:nvPicPr>
        <p:blipFill rotWithShape="1">
          <a:blip r:embed="rId3">
            <a:alphaModFix/>
          </a:blip>
          <a:srcRect b="0" l="0" r="0" t="0"/>
          <a:stretch/>
        </p:blipFill>
        <p:spPr>
          <a:xfrm>
            <a:off x="1083733" y="1098202"/>
            <a:ext cx="2730500" cy="3586328"/>
          </a:xfrm>
          <a:prstGeom prst="rect">
            <a:avLst/>
          </a:prstGeom>
          <a:noFill/>
          <a:ln>
            <a:noFill/>
          </a:ln>
        </p:spPr>
      </p:pic>
      <p:pic>
        <p:nvPicPr>
          <p:cNvPr descr="F-NetworkMedicine2011Cover.jpg" id="552" name="Google Shape;552;p46"/>
          <p:cNvPicPr preferRelativeResize="0"/>
          <p:nvPr/>
        </p:nvPicPr>
        <p:blipFill rotWithShape="1">
          <a:blip r:embed="rId4">
            <a:alphaModFix/>
          </a:blip>
          <a:srcRect b="0" l="0" r="0" t="0"/>
          <a:stretch/>
        </p:blipFill>
        <p:spPr>
          <a:xfrm>
            <a:off x="5029200" y="1206500"/>
            <a:ext cx="2641600" cy="346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7"/>
          <p:cNvSpPr txBox="1"/>
          <p:nvPr>
            <p:ph type="ctrTitle"/>
          </p:nvPr>
        </p:nvSpPr>
        <p:spPr>
          <a:xfrm>
            <a:off x="685800" y="1775355"/>
            <a:ext cx="7772400" cy="122502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559" name="Google Shape;559;p47"/>
          <p:cNvPicPr preferRelativeResize="0"/>
          <p:nvPr/>
        </p:nvPicPr>
        <p:blipFill rotWithShape="1">
          <a:blip r:embed="rId3">
            <a:alphaModFix/>
          </a:blip>
          <a:srcRect b="0" l="0" r="0" t="0"/>
          <a:stretch/>
        </p:blipFill>
        <p:spPr>
          <a:xfrm>
            <a:off x="76200" y="508000"/>
            <a:ext cx="8077200" cy="4446323"/>
          </a:xfrm>
          <a:prstGeom prst="rect">
            <a:avLst/>
          </a:prstGeom>
          <a:noFill/>
          <a:ln>
            <a:noFill/>
          </a:ln>
        </p:spPr>
      </p:pic>
      <p:pic>
        <p:nvPicPr>
          <p:cNvPr id="560" name="Google Shape;560;p47"/>
          <p:cNvPicPr preferRelativeResize="0"/>
          <p:nvPr/>
        </p:nvPicPr>
        <p:blipFill rotWithShape="1">
          <a:blip r:embed="rId4">
            <a:alphaModFix/>
          </a:blip>
          <a:srcRect b="0" l="0" r="0" t="0"/>
          <a:stretch/>
        </p:blipFill>
        <p:spPr>
          <a:xfrm>
            <a:off x="3" y="4919929"/>
            <a:ext cx="11077575" cy="922073"/>
          </a:xfrm>
          <a:prstGeom prst="rect">
            <a:avLst/>
          </a:prstGeom>
          <a:noFill/>
          <a:ln>
            <a:noFill/>
          </a:ln>
        </p:spPr>
      </p:pic>
      <p:pic>
        <p:nvPicPr>
          <p:cNvPr id="561" name="Google Shape;561;p47"/>
          <p:cNvPicPr preferRelativeResize="0"/>
          <p:nvPr/>
        </p:nvPicPr>
        <p:blipFill rotWithShape="1">
          <a:blip r:embed="rId5">
            <a:alphaModFix/>
          </a:blip>
          <a:srcRect b="0" l="0" r="0" t="0"/>
          <a:stretch/>
        </p:blipFill>
        <p:spPr>
          <a:xfrm>
            <a:off x="7943852" y="529195"/>
            <a:ext cx="1250950" cy="2667000"/>
          </a:xfrm>
          <a:prstGeom prst="rect">
            <a:avLst/>
          </a:prstGeom>
          <a:noFill/>
          <a:ln>
            <a:noFill/>
          </a:ln>
        </p:spPr>
      </p:pic>
      <p:pic>
        <p:nvPicPr>
          <p:cNvPr id="562" name="Google Shape;562;p47"/>
          <p:cNvPicPr preferRelativeResize="0"/>
          <p:nvPr/>
        </p:nvPicPr>
        <p:blipFill rotWithShape="1">
          <a:blip r:embed="rId6">
            <a:alphaModFix/>
          </a:blip>
          <a:srcRect b="0" l="0" r="0" t="0"/>
          <a:stretch/>
        </p:blipFill>
        <p:spPr>
          <a:xfrm>
            <a:off x="8161338" y="3175000"/>
            <a:ext cx="982662" cy="2540000"/>
          </a:xfrm>
          <a:prstGeom prst="rect">
            <a:avLst/>
          </a:prstGeom>
          <a:noFill/>
          <a:ln>
            <a:noFill/>
          </a:ln>
        </p:spPr>
      </p:pic>
      <p:sp>
        <p:nvSpPr>
          <p:cNvPr id="563" name="Google Shape;563;p4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HUMAN DISEASE NETWORK</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aspirin-ch" id="569" name="Google Shape;569;p48"/>
          <p:cNvPicPr preferRelativeResize="0"/>
          <p:nvPr/>
        </p:nvPicPr>
        <p:blipFill rotWithShape="1">
          <a:blip r:embed="rId3">
            <a:alphaModFix/>
          </a:blip>
          <a:srcRect b="0" l="0" r="0" t="0"/>
          <a:stretch/>
        </p:blipFill>
        <p:spPr>
          <a:xfrm>
            <a:off x="3811589" y="469911"/>
            <a:ext cx="1728787" cy="1439333"/>
          </a:xfrm>
          <a:prstGeom prst="rect">
            <a:avLst/>
          </a:prstGeom>
          <a:noFill/>
          <a:ln>
            <a:noFill/>
          </a:ln>
        </p:spPr>
      </p:pic>
      <p:pic>
        <p:nvPicPr>
          <p:cNvPr descr="pdb6cox-cpk" id="570" name="Google Shape;570;p48"/>
          <p:cNvPicPr preferRelativeResize="0"/>
          <p:nvPr/>
        </p:nvPicPr>
        <p:blipFill rotWithShape="1">
          <a:blip r:embed="rId4">
            <a:alphaModFix/>
          </a:blip>
          <a:srcRect b="0" l="0" r="0" t="0"/>
          <a:stretch/>
        </p:blipFill>
        <p:spPr>
          <a:xfrm>
            <a:off x="2897188" y="1930411"/>
            <a:ext cx="2360612" cy="2016125"/>
          </a:xfrm>
          <a:prstGeom prst="rect">
            <a:avLst/>
          </a:prstGeom>
          <a:noFill/>
          <a:ln>
            <a:noFill/>
          </a:ln>
        </p:spPr>
      </p:pic>
      <p:sp>
        <p:nvSpPr>
          <p:cNvPr id="571" name="Google Shape;571;p48"/>
          <p:cNvSpPr txBox="1"/>
          <p:nvPr/>
        </p:nvSpPr>
        <p:spPr>
          <a:xfrm>
            <a:off x="276226" y="550345"/>
            <a:ext cx="1709693" cy="1776519"/>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200">
                <a:solidFill>
                  <a:schemeClr val="accent2"/>
                </a:solidFill>
                <a:latin typeface="Calibri"/>
                <a:ea typeface="Calibri"/>
                <a:cs typeface="Calibri"/>
                <a:sym typeface="Calibri"/>
              </a:rPr>
              <a:t>Reduces </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Inflammation</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Fever</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Pain</a:t>
            </a:r>
            <a:endParaRPr/>
          </a:p>
          <a:p>
            <a:pPr indent="0" lvl="0" marL="0" marR="0" rtl="0" algn="l">
              <a:spcBef>
                <a:spcPts val="0"/>
              </a:spcBef>
              <a:spcAft>
                <a:spcPts val="0"/>
              </a:spcAft>
              <a:buNone/>
            </a:pPr>
            <a:r>
              <a:t/>
            </a:r>
            <a:endParaRPr b="0" sz="2200">
              <a:solidFill>
                <a:schemeClr val="dk1"/>
              </a:solidFill>
              <a:latin typeface="Calibri"/>
              <a:ea typeface="Calibri"/>
              <a:cs typeface="Calibri"/>
              <a:sym typeface="Calibri"/>
            </a:endParaRPr>
          </a:p>
        </p:txBody>
      </p:sp>
      <p:pic>
        <p:nvPicPr>
          <p:cNvPr descr="Heart" id="572" name="Google Shape;572;p48"/>
          <p:cNvPicPr preferRelativeResize="0"/>
          <p:nvPr/>
        </p:nvPicPr>
        <p:blipFill rotWithShape="1">
          <a:blip r:embed="rId5">
            <a:alphaModFix/>
          </a:blip>
          <a:srcRect b="0" l="0" r="0" t="0"/>
          <a:stretch/>
        </p:blipFill>
        <p:spPr>
          <a:xfrm>
            <a:off x="7162800" y="1680647"/>
            <a:ext cx="2154238" cy="1740958"/>
          </a:xfrm>
          <a:prstGeom prst="rect">
            <a:avLst/>
          </a:prstGeom>
          <a:noFill/>
          <a:ln>
            <a:noFill/>
          </a:ln>
        </p:spPr>
      </p:pic>
      <p:sp>
        <p:nvSpPr>
          <p:cNvPr id="573" name="Google Shape;573;p48"/>
          <p:cNvSpPr txBox="1"/>
          <p:nvPr/>
        </p:nvSpPr>
        <p:spPr>
          <a:xfrm>
            <a:off x="7545388" y="601147"/>
            <a:ext cx="1578134" cy="1099411"/>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200">
                <a:solidFill>
                  <a:schemeClr val="accent2"/>
                </a:solidFill>
                <a:latin typeface="Calibri"/>
                <a:ea typeface="Calibri"/>
                <a:cs typeface="Calibri"/>
                <a:sym typeface="Calibri"/>
              </a:rPr>
              <a:t>Prevents</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Heart attack</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Stroke</a:t>
            </a:r>
            <a:endParaRPr/>
          </a:p>
        </p:txBody>
      </p:sp>
      <p:sp>
        <p:nvSpPr>
          <p:cNvPr id="574" name="Google Shape;574;p48"/>
          <p:cNvSpPr txBox="1"/>
          <p:nvPr/>
        </p:nvSpPr>
        <p:spPr>
          <a:xfrm>
            <a:off x="7620001" y="4186496"/>
            <a:ext cx="1160452" cy="1099411"/>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200">
                <a:solidFill>
                  <a:srgbClr val="CC0000"/>
                </a:solidFill>
                <a:latin typeface="Calibri"/>
                <a:ea typeface="Calibri"/>
                <a:cs typeface="Calibri"/>
                <a:sym typeface="Calibri"/>
              </a:rPr>
              <a:t>Causes</a:t>
            </a:r>
            <a:r>
              <a:rPr b="0" lang="en-US" sz="2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Bleeding</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Ulcer</a:t>
            </a:r>
            <a:endParaRPr/>
          </a:p>
        </p:txBody>
      </p:sp>
      <p:sp>
        <p:nvSpPr>
          <p:cNvPr id="575" name="Google Shape;575;p48"/>
          <p:cNvSpPr txBox="1"/>
          <p:nvPr/>
        </p:nvSpPr>
        <p:spPr>
          <a:xfrm>
            <a:off x="152400" y="4325938"/>
            <a:ext cx="2435678" cy="760856"/>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200">
                <a:solidFill>
                  <a:schemeClr val="accent2"/>
                </a:solidFill>
                <a:latin typeface="Calibri"/>
                <a:ea typeface="Calibri"/>
                <a:cs typeface="Calibri"/>
                <a:sym typeface="Calibri"/>
              </a:rPr>
              <a:t>Reduces the risk of </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Alzheimer's Disease</a:t>
            </a:r>
            <a:endParaRPr/>
          </a:p>
        </p:txBody>
      </p:sp>
      <p:sp>
        <p:nvSpPr>
          <p:cNvPr id="576" name="Google Shape;576;p48"/>
          <p:cNvSpPr txBox="1"/>
          <p:nvPr/>
        </p:nvSpPr>
        <p:spPr>
          <a:xfrm>
            <a:off x="4343401" y="1837274"/>
            <a:ext cx="782857" cy="422302"/>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b="0" lang="en-US" sz="2200">
                <a:solidFill>
                  <a:schemeClr val="lt1"/>
                </a:solidFill>
                <a:latin typeface="Calibri"/>
                <a:ea typeface="Calibri"/>
                <a:cs typeface="Calibri"/>
                <a:sym typeface="Calibri"/>
              </a:rPr>
              <a:t>COX2</a:t>
            </a:r>
            <a:endParaRPr/>
          </a:p>
        </p:txBody>
      </p:sp>
      <p:sp>
        <p:nvSpPr>
          <p:cNvPr id="577" name="Google Shape;577;p48"/>
          <p:cNvSpPr txBox="1"/>
          <p:nvPr/>
        </p:nvSpPr>
        <p:spPr>
          <a:xfrm>
            <a:off x="3524250" y="4355042"/>
            <a:ext cx="2334752" cy="1437965"/>
          </a:xfrm>
          <a:prstGeom prst="rect">
            <a:avLst/>
          </a:prstGeom>
          <a:noFill/>
          <a:ln>
            <a:noFill/>
          </a:ln>
        </p:spPr>
        <p:txBody>
          <a:bodyPr anchorCtr="0" anchor="t" bIns="41450" lIns="82925" spcFirstLastPara="1" rIns="82925" wrap="square" tIns="41450">
            <a:spAutoFit/>
          </a:bodyPr>
          <a:lstStyle/>
          <a:p>
            <a:pPr indent="0" lvl="0" marL="0" marR="0" rtl="0" algn="l">
              <a:spcBef>
                <a:spcPts val="0"/>
              </a:spcBef>
              <a:spcAft>
                <a:spcPts val="0"/>
              </a:spcAft>
              <a:buNone/>
            </a:pPr>
            <a:r>
              <a:rPr lang="en-US" sz="2200">
                <a:solidFill>
                  <a:schemeClr val="accent2"/>
                </a:solidFill>
                <a:latin typeface="Calibri"/>
                <a:ea typeface="Calibri"/>
                <a:cs typeface="Calibri"/>
                <a:sym typeface="Calibri"/>
              </a:rPr>
              <a:t>Reduces the risk of </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breast cancer</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ovarian cancers</a:t>
            </a:r>
            <a:endParaRPr/>
          </a:p>
          <a:p>
            <a:pPr indent="0" lvl="0" marL="0" marR="0" rtl="0" algn="l">
              <a:spcBef>
                <a:spcPts val="0"/>
              </a:spcBef>
              <a:spcAft>
                <a:spcPts val="0"/>
              </a:spcAft>
              <a:buNone/>
            </a:pPr>
            <a:r>
              <a:rPr b="0" lang="en-US" sz="2200">
                <a:solidFill>
                  <a:schemeClr val="dk1"/>
                </a:solidFill>
                <a:latin typeface="Calibri"/>
                <a:ea typeface="Calibri"/>
                <a:cs typeface="Calibri"/>
                <a:sym typeface="Calibri"/>
              </a:rPr>
              <a:t>colorectal cancer</a:t>
            </a:r>
            <a:endParaRPr/>
          </a:p>
        </p:txBody>
      </p:sp>
      <p:pic>
        <p:nvPicPr>
          <p:cNvPr id="578" name="Google Shape;578;p48"/>
          <p:cNvPicPr preferRelativeResize="0"/>
          <p:nvPr/>
        </p:nvPicPr>
        <p:blipFill rotWithShape="1">
          <a:blip r:embed="rId6">
            <a:alphaModFix/>
          </a:blip>
          <a:srcRect b="0" l="0" r="0" t="0"/>
          <a:stretch/>
        </p:blipFill>
        <p:spPr>
          <a:xfrm>
            <a:off x="4894264" y="2382849"/>
            <a:ext cx="1658937" cy="1272646"/>
          </a:xfrm>
          <a:prstGeom prst="rect">
            <a:avLst/>
          </a:prstGeom>
          <a:noFill/>
          <a:ln>
            <a:noFill/>
          </a:ln>
        </p:spPr>
      </p:pic>
      <p:pic>
        <p:nvPicPr>
          <p:cNvPr descr="1101000717_400" id="579" name="Google Shape;579;p48"/>
          <p:cNvPicPr preferRelativeResize="0"/>
          <p:nvPr/>
        </p:nvPicPr>
        <p:blipFill rotWithShape="1">
          <a:blip r:embed="rId7">
            <a:alphaModFix/>
          </a:blip>
          <a:srcRect b="0" l="0" r="0" t="0"/>
          <a:stretch/>
        </p:blipFill>
        <p:spPr>
          <a:xfrm>
            <a:off x="517526" y="2413000"/>
            <a:ext cx="1616075" cy="1774032"/>
          </a:xfrm>
          <a:prstGeom prst="rect">
            <a:avLst/>
          </a:prstGeom>
          <a:noFill/>
          <a:ln>
            <a:noFill/>
          </a:ln>
        </p:spPr>
      </p:pic>
      <p:sp>
        <p:nvSpPr>
          <p:cNvPr id="580" name="Google Shape;580;p4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DRUG DESIGN, METABOLIC ENGINEERING:</a:t>
            </a:r>
            <a:endParaRPr b="1" sz="1600">
              <a:solidFill>
                <a:srgbClr val="D8D8D8"/>
              </a:solidFill>
              <a:latin typeface="Helvetica Neue"/>
              <a:ea typeface="Helvetica Neue"/>
              <a:cs typeface="Helvetica Neue"/>
              <a:sym typeface="Helvetica Neue"/>
            </a:endParaRPr>
          </a:p>
        </p:txBody>
      </p:sp>
      <p:sp>
        <p:nvSpPr>
          <p:cNvPr id="581" name="Google Shape;581;p48"/>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49"/>
          <p:cNvPicPr preferRelativeResize="0"/>
          <p:nvPr/>
        </p:nvPicPr>
        <p:blipFill rotWithShape="1">
          <a:blip r:embed="rId3">
            <a:alphaModFix/>
          </a:blip>
          <a:srcRect b="0" l="0" r="0" t="0"/>
          <a:stretch/>
        </p:blipFill>
        <p:spPr>
          <a:xfrm>
            <a:off x="4038600" y="1485901"/>
            <a:ext cx="3048000" cy="2540000"/>
          </a:xfrm>
          <a:prstGeom prst="rect">
            <a:avLst/>
          </a:prstGeom>
          <a:noFill/>
          <a:ln>
            <a:noFill/>
          </a:ln>
        </p:spPr>
      </p:pic>
      <p:sp>
        <p:nvSpPr>
          <p:cNvPr id="588" name="Google Shape;588;p49"/>
          <p:cNvSpPr/>
          <p:nvPr/>
        </p:nvSpPr>
        <p:spPr>
          <a:xfrm>
            <a:off x="127000" y="4152900"/>
            <a:ext cx="243295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chemeClr val="dk1"/>
                </a:solidFill>
                <a:latin typeface="Helvetica Neue"/>
                <a:ea typeface="Helvetica Neue"/>
                <a:cs typeface="Helvetica Neue"/>
                <a:sym typeface="Helvetica Neue"/>
              </a:rPr>
              <a:t>http://www.slate.com/id/2245232</a:t>
            </a:r>
            <a:endParaRPr i="1" sz="1200">
              <a:solidFill>
                <a:schemeClr val="dk1"/>
              </a:solidFill>
              <a:latin typeface="Helvetica Neue"/>
              <a:ea typeface="Helvetica Neue"/>
              <a:cs typeface="Helvetica Neue"/>
              <a:sym typeface="Helvetica Neue"/>
            </a:endParaRPr>
          </a:p>
        </p:txBody>
      </p:sp>
      <p:pic>
        <p:nvPicPr>
          <p:cNvPr id="589" name="Google Shape;589;p49"/>
          <p:cNvPicPr preferRelativeResize="0"/>
          <p:nvPr/>
        </p:nvPicPr>
        <p:blipFill rotWithShape="1">
          <a:blip r:embed="rId4">
            <a:alphaModFix/>
          </a:blip>
          <a:srcRect b="0" l="0" r="0" t="0"/>
          <a:stretch/>
        </p:blipFill>
        <p:spPr>
          <a:xfrm>
            <a:off x="127000" y="1485900"/>
            <a:ext cx="4064000" cy="2540000"/>
          </a:xfrm>
          <a:prstGeom prst="rect">
            <a:avLst/>
          </a:prstGeom>
          <a:noFill/>
          <a:ln>
            <a:noFill/>
          </a:ln>
        </p:spPr>
      </p:pic>
      <p:pic>
        <p:nvPicPr>
          <p:cNvPr id="590" name="Google Shape;590;p49"/>
          <p:cNvPicPr preferRelativeResize="0"/>
          <p:nvPr/>
        </p:nvPicPr>
        <p:blipFill rotWithShape="1">
          <a:blip r:embed="rId5">
            <a:alphaModFix/>
          </a:blip>
          <a:srcRect b="0" l="0" r="0" t="0"/>
          <a:stretch/>
        </p:blipFill>
        <p:spPr>
          <a:xfrm>
            <a:off x="4565650" y="2852209"/>
            <a:ext cx="12700" cy="10583"/>
          </a:xfrm>
          <a:prstGeom prst="rect">
            <a:avLst/>
          </a:prstGeom>
          <a:noFill/>
          <a:ln>
            <a:noFill/>
          </a:ln>
        </p:spPr>
      </p:pic>
      <p:pic>
        <p:nvPicPr>
          <p:cNvPr id="591" name="Google Shape;591;p49"/>
          <p:cNvPicPr preferRelativeResize="0"/>
          <p:nvPr/>
        </p:nvPicPr>
        <p:blipFill rotWithShape="1">
          <a:blip r:embed="rId5">
            <a:alphaModFix/>
          </a:blip>
          <a:srcRect b="0" l="0" r="0" t="0"/>
          <a:stretch/>
        </p:blipFill>
        <p:spPr>
          <a:xfrm>
            <a:off x="4718050" y="2979209"/>
            <a:ext cx="12700" cy="10583"/>
          </a:xfrm>
          <a:prstGeom prst="rect">
            <a:avLst/>
          </a:prstGeom>
          <a:noFill/>
          <a:ln>
            <a:noFill/>
          </a:ln>
        </p:spPr>
      </p:pic>
      <p:pic>
        <p:nvPicPr>
          <p:cNvPr id="592" name="Google Shape;592;p49"/>
          <p:cNvPicPr preferRelativeResize="0"/>
          <p:nvPr/>
        </p:nvPicPr>
        <p:blipFill rotWithShape="1">
          <a:blip r:embed="rId5">
            <a:alphaModFix/>
          </a:blip>
          <a:srcRect b="0" l="0" r="0" t="0"/>
          <a:stretch/>
        </p:blipFill>
        <p:spPr>
          <a:xfrm>
            <a:off x="4870450" y="3106208"/>
            <a:ext cx="12700" cy="10583"/>
          </a:xfrm>
          <a:prstGeom prst="rect">
            <a:avLst/>
          </a:prstGeom>
          <a:noFill/>
          <a:ln>
            <a:noFill/>
          </a:ln>
        </p:spPr>
      </p:pic>
      <p:sp>
        <p:nvSpPr>
          <p:cNvPr id="593" name="Google Shape;593;p4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594" name="Google Shape;594;p4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FIGHTING TERRORISM AND MILITARY</a:t>
            </a:r>
            <a:endParaRPr b="1" sz="1600">
              <a:solidFill>
                <a:srgbClr val="D8D8D8"/>
              </a:solidFill>
              <a:latin typeface="Helvetica Neue"/>
              <a:ea typeface="Helvetica Neue"/>
              <a:cs typeface="Helvetica Neue"/>
              <a:sym typeface="Helvetica Neue"/>
            </a:endParaRPr>
          </a:p>
        </p:txBody>
      </p:sp>
      <p:pic>
        <p:nvPicPr>
          <p:cNvPr descr="wpid-41noDs8J9JL.jpg" id="595" name="Google Shape;595;p49"/>
          <p:cNvPicPr preferRelativeResize="0"/>
          <p:nvPr/>
        </p:nvPicPr>
        <p:blipFill rotWithShape="1">
          <a:blip r:embed="rId6">
            <a:alphaModFix/>
          </a:blip>
          <a:srcRect b="0" l="0" r="0" t="0"/>
          <a:stretch/>
        </p:blipFill>
        <p:spPr>
          <a:xfrm>
            <a:off x="7023652" y="1485901"/>
            <a:ext cx="1961444" cy="254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50"/>
          <p:cNvPicPr preferRelativeResize="0"/>
          <p:nvPr/>
        </p:nvPicPr>
        <p:blipFill rotWithShape="1">
          <a:blip r:embed="rId3">
            <a:alphaModFix/>
          </a:blip>
          <a:srcRect b="0" l="0" r="0" t="0"/>
          <a:stretch/>
        </p:blipFill>
        <p:spPr>
          <a:xfrm>
            <a:off x="626422" y="2549078"/>
            <a:ext cx="3735379" cy="627427"/>
          </a:xfrm>
          <a:prstGeom prst="rect">
            <a:avLst/>
          </a:prstGeom>
          <a:noFill/>
          <a:ln>
            <a:noFill/>
          </a:ln>
        </p:spPr>
      </p:pic>
      <p:pic>
        <p:nvPicPr>
          <p:cNvPr id="602" name="Google Shape;602;p50"/>
          <p:cNvPicPr preferRelativeResize="0"/>
          <p:nvPr/>
        </p:nvPicPr>
        <p:blipFill rotWithShape="1">
          <a:blip r:embed="rId4">
            <a:alphaModFix/>
          </a:blip>
          <a:srcRect b="0" l="0" r="0" t="0"/>
          <a:stretch/>
        </p:blipFill>
        <p:spPr>
          <a:xfrm>
            <a:off x="5410200" y="2079965"/>
            <a:ext cx="1888178" cy="1565653"/>
          </a:xfrm>
          <a:prstGeom prst="rect">
            <a:avLst/>
          </a:prstGeom>
          <a:noFill/>
          <a:ln>
            <a:noFill/>
          </a:ln>
        </p:spPr>
      </p:pic>
      <p:pic>
        <p:nvPicPr>
          <p:cNvPr id="603" name="Google Shape;603;p50"/>
          <p:cNvPicPr preferRelativeResize="0"/>
          <p:nvPr/>
        </p:nvPicPr>
        <p:blipFill rotWithShape="1">
          <a:blip r:embed="rId5">
            <a:alphaModFix/>
          </a:blip>
          <a:srcRect b="0" l="0" r="0" t="0"/>
          <a:stretch/>
        </p:blipFill>
        <p:spPr>
          <a:xfrm>
            <a:off x="4565650" y="2852209"/>
            <a:ext cx="12700" cy="10583"/>
          </a:xfrm>
          <a:prstGeom prst="rect">
            <a:avLst/>
          </a:prstGeom>
          <a:noFill/>
          <a:ln>
            <a:noFill/>
          </a:ln>
        </p:spPr>
      </p:pic>
      <p:pic>
        <p:nvPicPr>
          <p:cNvPr id="604" name="Google Shape;604;p50"/>
          <p:cNvPicPr preferRelativeResize="0"/>
          <p:nvPr/>
        </p:nvPicPr>
        <p:blipFill rotWithShape="1">
          <a:blip r:embed="rId5">
            <a:alphaModFix/>
          </a:blip>
          <a:srcRect b="0" l="0" r="0" t="0"/>
          <a:stretch/>
        </p:blipFill>
        <p:spPr>
          <a:xfrm>
            <a:off x="4718050" y="2979209"/>
            <a:ext cx="12700" cy="10583"/>
          </a:xfrm>
          <a:prstGeom prst="rect">
            <a:avLst/>
          </a:prstGeom>
          <a:noFill/>
          <a:ln>
            <a:noFill/>
          </a:ln>
        </p:spPr>
      </p:pic>
      <p:pic>
        <p:nvPicPr>
          <p:cNvPr id="605" name="Google Shape;605;p50"/>
          <p:cNvPicPr preferRelativeResize="0"/>
          <p:nvPr/>
        </p:nvPicPr>
        <p:blipFill rotWithShape="1">
          <a:blip r:embed="rId5">
            <a:alphaModFix/>
          </a:blip>
          <a:srcRect b="0" l="0" r="0" t="0"/>
          <a:stretch/>
        </p:blipFill>
        <p:spPr>
          <a:xfrm>
            <a:off x="4870450" y="3106208"/>
            <a:ext cx="12700" cy="10583"/>
          </a:xfrm>
          <a:prstGeom prst="rect">
            <a:avLst/>
          </a:prstGeom>
          <a:noFill/>
          <a:ln>
            <a:noFill/>
          </a:ln>
        </p:spPr>
      </p:pic>
      <p:sp>
        <p:nvSpPr>
          <p:cNvPr id="606" name="Google Shape;606;p50"/>
          <p:cNvSpPr/>
          <p:nvPr/>
        </p:nvSpPr>
        <p:spPr>
          <a:xfrm>
            <a:off x="5410200" y="3924300"/>
            <a:ext cx="2513986"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chemeClr val="dk1"/>
                </a:solidFill>
                <a:latin typeface="Helvetica Neue"/>
                <a:ea typeface="Helvetica Neue"/>
                <a:cs typeface="Helvetica Neue"/>
                <a:sym typeface="Helvetica Neue"/>
              </a:rPr>
              <a:t>http://www.ns-cta.org/ns-cta-blog/</a:t>
            </a:r>
            <a:endParaRPr i="1" sz="1200">
              <a:solidFill>
                <a:schemeClr val="dk1"/>
              </a:solidFill>
              <a:latin typeface="Helvetica Neue"/>
              <a:ea typeface="Helvetica Neue"/>
              <a:cs typeface="Helvetica Neue"/>
              <a:sym typeface="Helvetica Neue"/>
            </a:endParaRPr>
          </a:p>
        </p:txBody>
      </p:sp>
      <p:sp>
        <p:nvSpPr>
          <p:cNvPr id="607" name="Google Shape;607;p50"/>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08" name="Google Shape;608;p5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FIGHTING TERRORISM AND MILITARY</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1"/>
          <p:cNvPicPr preferRelativeResize="0"/>
          <p:nvPr/>
        </p:nvPicPr>
        <p:blipFill rotWithShape="1">
          <a:blip r:embed="rId3">
            <a:alphaModFix/>
          </a:blip>
          <a:srcRect b="0" l="0" r="0" t="0"/>
          <a:stretch/>
        </p:blipFill>
        <p:spPr>
          <a:xfrm>
            <a:off x="4565650" y="2852209"/>
            <a:ext cx="12700" cy="10583"/>
          </a:xfrm>
          <a:prstGeom prst="rect">
            <a:avLst/>
          </a:prstGeom>
          <a:noFill/>
          <a:ln>
            <a:noFill/>
          </a:ln>
        </p:spPr>
      </p:pic>
      <p:pic>
        <p:nvPicPr>
          <p:cNvPr id="615" name="Google Shape;615;p51"/>
          <p:cNvPicPr preferRelativeResize="0"/>
          <p:nvPr/>
        </p:nvPicPr>
        <p:blipFill rotWithShape="1">
          <a:blip r:embed="rId3">
            <a:alphaModFix/>
          </a:blip>
          <a:srcRect b="0" l="0" r="0" t="0"/>
          <a:stretch/>
        </p:blipFill>
        <p:spPr>
          <a:xfrm>
            <a:off x="4718050" y="2979209"/>
            <a:ext cx="12700" cy="10583"/>
          </a:xfrm>
          <a:prstGeom prst="rect">
            <a:avLst/>
          </a:prstGeom>
          <a:noFill/>
          <a:ln>
            <a:noFill/>
          </a:ln>
        </p:spPr>
      </p:pic>
      <p:pic>
        <p:nvPicPr>
          <p:cNvPr id="616" name="Google Shape;616;p51"/>
          <p:cNvPicPr preferRelativeResize="0"/>
          <p:nvPr/>
        </p:nvPicPr>
        <p:blipFill rotWithShape="1">
          <a:blip r:embed="rId3">
            <a:alphaModFix/>
          </a:blip>
          <a:srcRect b="0" l="0" r="0" t="0"/>
          <a:stretch/>
        </p:blipFill>
        <p:spPr>
          <a:xfrm>
            <a:off x="4870450" y="3106208"/>
            <a:ext cx="12700" cy="10583"/>
          </a:xfrm>
          <a:prstGeom prst="rect">
            <a:avLst/>
          </a:prstGeom>
          <a:noFill/>
          <a:ln>
            <a:noFill/>
          </a:ln>
        </p:spPr>
      </p:pic>
      <p:sp>
        <p:nvSpPr>
          <p:cNvPr id="617" name="Google Shape;617;p51"/>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18" name="Google Shape;618;p5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Calibri"/>
                <a:ea typeface="Calibri"/>
                <a:cs typeface="Calibri"/>
                <a:sym typeface="Calibri"/>
              </a:rPr>
              <a:t>The network behind a military engagement </a:t>
            </a:r>
            <a:endParaRPr sz="2000">
              <a:solidFill>
                <a:srgbClr val="FFFFFF"/>
              </a:solidFill>
              <a:latin typeface="Calibri"/>
              <a:ea typeface="Calibri"/>
              <a:cs typeface="Calibri"/>
              <a:sym typeface="Calibri"/>
            </a:endParaRPr>
          </a:p>
        </p:txBody>
      </p:sp>
      <p:pic>
        <p:nvPicPr>
          <p:cNvPr descr="F-I-Afghanistan-Strategy.jpg" id="619" name="Google Shape;619;p51"/>
          <p:cNvPicPr preferRelativeResize="0"/>
          <p:nvPr/>
        </p:nvPicPr>
        <p:blipFill rotWithShape="1">
          <a:blip r:embed="rId4">
            <a:alphaModFix/>
          </a:blip>
          <a:srcRect b="0" l="0" r="0" t="0"/>
          <a:stretch/>
        </p:blipFill>
        <p:spPr>
          <a:xfrm>
            <a:off x="762000" y="698500"/>
            <a:ext cx="7620000" cy="431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2"/>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Thex</a:t>
            </a:r>
            <a:endParaRPr/>
          </a:p>
        </p:txBody>
      </p:sp>
      <p:pic>
        <p:nvPicPr>
          <p:cNvPr id="626" name="Google Shape;626;p52"/>
          <p:cNvPicPr preferRelativeResize="0"/>
          <p:nvPr/>
        </p:nvPicPr>
        <p:blipFill rotWithShape="1">
          <a:blip r:embed="rId3">
            <a:alphaModFix/>
          </a:blip>
          <a:srcRect b="0" l="0" r="0" t="0"/>
          <a:stretch/>
        </p:blipFill>
        <p:spPr>
          <a:xfrm>
            <a:off x="0" y="762000"/>
            <a:ext cx="9144000" cy="4953000"/>
          </a:xfrm>
          <a:prstGeom prst="rect">
            <a:avLst/>
          </a:prstGeom>
          <a:noFill/>
          <a:ln>
            <a:noFill/>
          </a:ln>
        </p:spPr>
      </p:pic>
      <p:sp>
        <p:nvSpPr>
          <p:cNvPr id="627" name="Google Shape;627;p5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 Predicting the H1N1 pandemic</a:t>
            </a:r>
            <a:endParaRPr b="1" sz="1600">
              <a:solidFill>
                <a:srgbClr val="D8D8D8"/>
              </a:solidFill>
              <a:latin typeface="Helvetica Neue"/>
              <a:ea typeface="Helvetica Neue"/>
              <a:cs typeface="Helvetica Neue"/>
              <a:sym typeface="Helvetica Neue"/>
            </a:endParaRPr>
          </a:p>
        </p:txBody>
      </p:sp>
      <p:sp>
        <p:nvSpPr>
          <p:cNvPr id="628" name="Google Shape;628;p52"/>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pic>
        <p:nvPicPr>
          <p:cNvPr descr="May24_real_vs_May24_average_new.png" id="634" name="Google Shape;634;p53"/>
          <p:cNvPicPr preferRelativeResize="0"/>
          <p:nvPr/>
        </p:nvPicPr>
        <p:blipFill rotWithShape="1">
          <a:blip r:embed="rId3">
            <a:alphaModFix/>
          </a:blip>
          <a:srcRect b="0" l="0" r="0" t="0"/>
          <a:stretch/>
        </p:blipFill>
        <p:spPr>
          <a:xfrm>
            <a:off x="1" y="2171700"/>
            <a:ext cx="9143999" cy="2316075"/>
          </a:xfrm>
          <a:prstGeom prst="rect">
            <a:avLst/>
          </a:prstGeom>
          <a:noFill/>
          <a:ln>
            <a:noFill/>
          </a:ln>
        </p:spPr>
      </p:pic>
      <p:sp>
        <p:nvSpPr>
          <p:cNvPr id="635" name="Google Shape;635;p53"/>
          <p:cNvSpPr txBox="1"/>
          <p:nvPr/>
        </p:nvSpPr>
        <p:spPr>
          <a:xfrm>
            <a:off x="1752600" y="1098947"/>
            <a:ext cx="1105666"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rgbClr val="000000"/>
                </a:solidFill>
                <a:latin typeface="Helvetica Neue"/>
                <a:ea typeface="Helvetica Neue"/>
                <a:cs typeface="Helvetica Neue"/>
                <a:sym typeface="Helvetica Neue"/>
              </a:rPr>
              <a:t>Real</a:t>
            </a:r>
            <a:endParaRPr/>
          </a:p>
        </p:txBody>
      </p:sp>
      <p:sp>
        <p:nvSpPr>
          <p:cNvPr id="636" name="Google Shape;636;p53"/>
          <p:cNvSpPr txBox="1"/>
          <p:nvPr/>
        </p:nvSpPr>
        <p:spPr>
          <a:xfrm>
            <a:off x="5715000" y="1098947"/>
            <a:ext cx="2171651"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rgbClr val="000000"/>
                </a:solidFill>
                <a:latin typeface="Helvetica Neue"/>
                <a:ea typeface="Helvetica Neue"/>
                <a:cs typeface="Helvetica Neue"/>
                <a:sym typeface="Helvetica Neue"/>
              </a:rPr>
              <a:t>Projected</a:t>
            </a:r>
            <a:endParaRPr/>
          </a:p>
        </p:txBody>
      </p:sp>
      <p:sp>
        <p:nvSpPr>
          <p:cNvPr id="637" name="Google Shape;637;p53"/>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38" name="Google Shape;638;p5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EPIDEMIC FORECAST        Predicting the H1N1 pandemic</a:t>
            </a:r>
            <a:endParaRPr b="1" sz="1600">
              <a:solidFill>
                <a:srgbClr val="D8D8D8"/>
              </a:solidFill>
              <a:latin typeface="Helvetica Neue"/>
              <a:ea typeface="Helvetica Neue"/>
              <a:cs typeface="Helvetica Neue"/>
              <a:sym typeface="Helvetica Neue"/>
            </a:endParaRPr>
          </a:p>
        </p:txBody>
      </p:sp>
      <p:sp>
        <p:nvSpPr>
          <p:cNvPr id="639" name="Google Shape;639;p53"/>
          <p:cNvSpPr txBox="1"/>
          <p:nvPr/>
        </p:nvSpPr>
        <p:spPr>
          <a:xfrm flipH="1">
            <a:off x="3002281"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4"/>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Thex</a:t>
            </a:r>
            <a:endParaRPr/>
          </a:p>
        </p:txBody>
      </p:sp>
      <p:pic>
        <p:nvPicPr>
          <p:cNvPr id="646" name="Google Shape;646;p54"/>
          <p:cNvPicPr preferRelativeResize="0"/>
          <p:nvPr/>
        </p:nvPicPr>
        <p:blipFill rotWithShape="1">
          <a:blip r:embed="rId3">
            <a:alphaModFix/>
          </a:blip>
          <a:srcRect b="0" l="0" r="0" t="0"/>
          <a:stretch/>
        </p:blipFill>
        <p:spPr>
          <a:xfrm>
            <a:off x="6248400" y="838200"/>
            <a:ext cx="2315464" cy="4038600"/>
          </a:xfrm>
          <a:prstGeom prst="rect">
            <a:avLst/>
          </a:prstGeom>
          <a:noFill/>
          <a:ln>
            <a:noFill/>
          </a:ln>
        </p:spPr>
      </p:pic>
      <p:sp>
        <p:nvSpPr>
          <p:cNvPr id="647" name="Google Shape;647;p54"/>
          <p:cNvSpPr txBox="1"/>
          <p:nvPr/>
        </p:nvSpPr>
        <p:spPr>
          <a:xfrm>
            <a:off x="304800" y="768608"/>
            <a:ext cx="5791200"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rgbClr val="D8D8D8"/>
                </a:solidFill>
                <a:latin typeface="Helvetica Neue"/>
                <a:ea typeface="Helvetica Neue"/>
                <a:cs typeface="Helvetica Neue"/>
                <a:sym typeface="Helvetica Neue"/>
              </a:rPr>
              <a:t>In September 2010 the National Institutes of Health awarded $40 million to researchers at Harvard, Washington University in St. Louis, the University of Minnesota and UCLA, to develop the technologies that could systematically map out brain circuits. </a:t>
            </a:r>
            <a:endParaRPr/>
          </a:p>
          <a:p>
            <a:pPr indent="0" lvl="0" marL="0" marR="0" rtl="0" algn="l">
              <a:spcBef>
                <a:spcPts val="0"/>
              </a:spcBef>
              <a:spcAft>
                <a:spcPts val="0"/>
              </a:spcAft>
              <a:buNone/>
            </a:pPr>
            <a:r>
              <a:t/>
            </a:r>
            <a:endParaRPr sz="2100">
              <a:solidFill>
                <a:srgbClr val="D8D8D8"/>
              </a:solidFill>
              <a:latin typeface="Helvetica Neue"/>
              <a:ea typeface="Helvetica Neue"/>
              <a:cs typeface="Helvetica Neue"/>
              <a:sym typeface="Helvetica Neue"/>
            </a:endParaRPr>
          </a:p>
          <a:p>
            <a:pPr indent="0" lvl="0" marL="0" marR="0" rtl="0" algn="l">
              <a:spcBef>
                <a:spcPts val="0"/>
              </a:spcBef>
              <a:spcAft>
                <a:spcPts val="0"/>
              </a:spcAft>
              <a:buNone/>
            </a:pPr>
            <a:r>
              <a:rPr b="1" lang="en-US" sz="2100">
                <a:solidFill>
                  <a:schemeClr val="lt1"/>
                </a:solidFill>
                <a:latin typeface="Helvetica Neue"/>
                <a:ea typeface="Helvetica Neue"/>
                <a:cs typeface="Helvetica Neue"/>
                <a:sym typeface="Helvetica Neue"/>
              </a:rPr>
              <a:t>The Human Connectome Project (HCP)</a:t>
            </a:r>
            <a:r>
              <a:rPr lang="en-US" sz="2100">
                <a:solidFill>
                  <a:schemeClr val="lt1"/>
                </a:solidFill>
                <a:latin typeface="Helvetica Neue"/>
                <a:ea typeface="Helvetica Neue"/>
                <a:cs typeface="Helvetica Neue"/>
                <a:sym typeface="Helvetica Neue"/>
              </a:rPr>
              <a:t> </a:t>
            </a:r>
            <a:r>
              <a:rPr lang="en-US" sz="2100">
                <a:solidFill>
                  <a:srgbClr val="D8D8D8"/>
                </a:solidFill>
                <a:latin typeface="Helvetica Neue"/>
                <a:ea typeface="Helvetica Neue"/>
                <a:cs typeface="Helvetica Neue"/>
                <a:sym typeface="Helvetica Neue"/>
              </a:rPr>
              <a:t>with the ambitious goal to construct a map of the complete structural and functional neural connections in vivo within and across individuals. </a:t>
            </a:r>
            <a:endParaRPr/>
          </a:p>
          <a:p>
            <a:pPr indent="0" lvl="0" marL="0" marR="0" rtl="0" algn="l">
              <a:spcBef>
                <a:spcPts val="0"/>
              </a:spcBef>
              <a:spcAft>
                <a:spcPts val="0"/>
              </a:spcAft>
              <a:buNone/>
            </a:pPr>
            <a:r>
              <a:t/>
            </a:r>
            <a:endParaRPr sz="2100">
              <a:solidFill>
                <a:srgbClr val="D8D8D8"/>
              </a:solidFill>
              <a:latin typeface="Helvetica Neue"/>
              <a:ea typeface="Helvetica Neue"/>
              <a:cs typeface="Helvetica Neue"/>
              <a:sym typeface="Helvetica Neue"/>
            </a:endParaRPr>
          </a:p>
          <a:p>
            <a:pPr indent="0" lvl="0" marL="0" marR="0" rtl="0" algn="l">
              <a:spcBef>
                <a:spcPts val="0"/>
              </a:spcBef>
              <a:spcAft>
                <a:spcPts val="0"/>
              </a:spcAft>
              <a:buNone/>
            </a:pPr>
            <a:r>
              <a:rPr lang="en-US" sz="1400" u="sng">
                <a:solidFill>
                  <a:srgbClr val="FF0000"/>
                </a:solidFill>
                <a:latin typeface="Helvetica Neue"/>
                <a:ea typeface="Helvetica Neue"/>
                <a:cs typeface="Helvetica Neue"/>
                <a:sym typeface="Helvetica Neue"/>
              </a:rPr>
              <a:t>http://www.humanconnectomeproject.org/overview/</a:t>
            </a:r>
            <a:endParaRPr sz="1400">
              <a:solidFill>
                <a:srgbClr val="FF0000"/>
              </a:solidFill>
              <a:latin typeface="Helvetica Neue"/>
              <a:ea typeface="Helvetica Neue"/>
              <a:cs typeface="Helvetica Neue"/>
              <a:sym typeface="Helvetica Neue"/>
            </a:endParaRPr>
          </a:p>
          <a:p>
            <a:pPr indent="0" lvl="0" marL="0" marR="0" rtl="0" algn="l">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48" name="Google Shape;648;p54"/>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49" name="Google Shape;649;p5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BRAIN RESEARCH</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nvSpPr>
        <p:spPr>
          <a:xfrm>
            <a:off x="0" y="2134225"/>
            <a:ext cx="9144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NETWORKS AT THE HEART OF COMPLEX SYSTEMS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138" name="Google Shape;138;p1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Section 4					</a:t>
            </a:r>
            <a:r>
              <a:rPr lang="en-US" sz="1600">
                <a:solidFill>
                  <a:srgbClr val="FFFFFF"/>
                </a:solidFill>
                <a:latin typeface="Calibri"/>
                <a:ea typeface="Calibri"/>
                <a:cs typeface="Calibri"/>
                <a:sym typeface="Calibri"/>
              </a:rPr>
              <a:t>NETWORKS AT THE HEART OF COMPLEX SYSTEMS </a:t>
            </a:r>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139" name="Google Shape;139;p1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140" name="Google Shape;140;p1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descr="people3.psd" id="655" name="Google Shape;655;p55"/>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656" name="Google Shape;656;p55"/>
          <p:cNvSpPr/>
          <p:nvPr/>
        </p:nvSpPr>
        <p:spPr>
          <a:xfrm>
            <a:off x="8312151" y="5341056"/>
            <a:ext cx="831851" cy="232833"/>
          </a:xfrm>
          <a:prstGeom prst="rect">
            <a:avLst/>
          </a:prstGeom>
          <a:solidFill>
            <a:srgbClr val="D8D8D8">
              <a:alpha val="69803"/>
            </a:srgbClr>
          </a:solidFill>
          <a:ln>
            <a:noFill/>
          </a:ln>
        </p:spPr>
        <p:txBody>
          <a:bodyPr anchorCtr="0" anchor="t" bIns="45700" lIns="91400" spcFirstLastPara="1" rIns="91400" wrap="square" tIns="45700">
            <a:noAutofit/>
          </a:bodyPr>
          <a:lstStyle/>
          <a:p>
            <a:pPr indent="0" lvl="0" marL="0" marR="0" rtl="0" algn="ctr">
              <a:spcBef>
                <a:spcPts val="0"/>
              </a:spcBef>
              <a:spcAft>
                <a:spcPts val="0"/>
              </a:spcAft>
              <a:buNone/>
            </a:pPr>
            <a:r>
              <a:rPr b="1" lang="en-US" sz="800">
                <a:solidFill>
                  <a:srgbClr val="7F7F7F"/>
                </a:solidFill>
                <a:latin typeface="Helvetica Neue"/>
                <a:ea typeface="Helvetica Neue"/>
                <a:cs typeface="Helvetica Neue"/>
                <a:sym typeface="Helvetica Neue"/>
              </a:rPr>
              <a:t>Barabasi Lab</a:t>
            </a:r>
            <a:endParaRPr/>
          </a:p>
        </p:txBody>
      </p:sp>
      <p:pic>
        <p:nvPicPr>
          <p:cNvPr descr="maven7_logo.jpg" id="657" name="Google Shape;657;p55"/>
          <p:cNvPicPr preferRelativeResize="0"/>
          <p:nvPr/>
        </p:nvPicPr>
        <p:blipFill rotWithShape="1">
          <a:blip r:embed="rId4">
            <a:alphaModFix/>
          </a:blip>
          <a:srcRect b="0" l="0" r="0" t="0"/>
          <a:stretch/>
        </p:blipFill>
        <p:spPr>
          <a:xfrm>
            <a:off x="152401" y="5311947"/>
            <a:ext cx="670983" cy="292750"/>
          </a:xfrm>
          <a:prstGeom prst="rect">
            <a:avLst/>
          </a:prstGeom>
          <a:noFill/>
          <a:ln>
            <a:noFill/>
          </a:ln>
        </p:spPr>
      </p:pic>
      <p:sp>
        <p:nvSpPr>
          <p:cNvPr id="658" name="Google Shape;658;p55"/>
          <p:cNvSpPr txBox="1"/>
          <p:nvPr/>
        </p:nvSpPr>
        <p:spPr>
          <a:xfrm flipH="1">
            <a:off x="3895727" y="158706"/>
            <a:ext cx="45719" cy="452969"/>
          </a:xfrm>
          <a:prstGeom prst="rect">
            <a:avLst/>
          </a:prstGeom>
          <a:solidFill>
            <a:srgbClr val="00997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FFFFFF"/>
              </a:solidFill>
              <a:latin typeface="Helvetica Neue"/>
              <a:ea typeface="Helvetica Neue"/>
              <a:cs typeface="Helvetica Neue"/>
              <a:sym typeface="Helvetica Neue"/>
            </a:endParaRPr>
          </a:p>
        </p:txBody>
      </p:sp>
      <p:sp>
        <p:nvSpPr>
          <p:cNvPr id="659" name="Google Shape;659;p55"/>
          <p:cNvSpPr/>
          <p:nvPr/>
        </p:nvSpPr>
        <p:spPr>
          <a:xfrm>
            <a:off x="1186" y="158706"/>
            <a:ext cx="9145588" cy="452969"/>
          </a:xfrm>
          <a:prstGeom prst="rect">
            <a:avLst/>
          </a:prstGeom>
          <a:solidFill>
            <a:srgbClr val="D8D8D8"/>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194795"/>
              </a:buClr>
              <a:buSzPts val="2000"/>
              <a:buFont typeface="Arial"/>
              <a:buNone/>
            </a:pPr>
            <a:r>
              <a:rPr b="1" i="0" lang="en-US" sz="2000" u="none" cap="none" strike="noStrike">
                <a:solidFill>
                  <a:srgbClr val="194795"/>
                </a:solidFill>
                <a:latin typeface="Arial"/>
                <a:ea typeface="Arial"/>
                <a:cs typeface="Arial"/>
                <a:sym typeface="Arial"/>
              </a:rPr>
              <a:t>Management</a:t>
            </a:r>
            <a:endParaRPr b="1" i="1" sz="2000" u="none" cap="none" strike="noStrike">
              <a:solidFill>
                <a:srgbClr val="194795"/>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descr="regions_w.jpg" id="665" name="Google Shape;665;p56"/>
          <p:cNvPicPr preferRelativeResize="0"/>
          <p:nvPr/>
        </p:nvPicPr>
        <p:blipFill rotWithShape="1">
          <a:blip r:embed="rId3">
            <a:alphaModFix/>
          </a:blip>
          <a:srcRect b="0" l="0" r="0" t="0"/>
          <a:stretch/>
        </p:blipFill>
        <p:spPr>
          <a:xfrm>
            <a:off x="0" y="1"/>
            <a:ext cx="9144000" cy="5714999"/>
          </a:xfrm>
          <a:prstGeom prst="rect">
            <a:avLst/>
          </a:prstGeom>
          <a:noFill/>
          <a:ln>
            <a:noFill/>
          </a:ln>
        </p:spPr>
      </p:pic>
      <p:sp>
        <p:nvSpPr>
          <p:cNvPr id="666" name="Google Shape;666;p56"/>
          <p:cNvSpPr txBox="1"/>
          <p:nvPr/>
        </p:nvSpPr>
        <p:spPr>
          <a:xfrm flipH="1">
            <a:off x="4476078" y="158750"/>
            <a:ext cx="45719" cy="45296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600">
                <a:solidFill>
                  <a:srgbClr val="FFFFFF"/>
                </a:solidFill>
                <a:latin typeface="Helvetica Neue"/>
                <a:ea typeface="Helvetica Neue"/>
                <a:cs typeface="Helvetica Neue"/>
                <a:sym typeface="Helvetica Neue"/>
              </a:rPr>
              <a:t> </a:t>
            </a:r>
            <a:endParaRPr/>
          </a:p>
        </p:txBody>
      </p:sp>
      <p:pic>
        <p:nvPicPr>
          <p:cNvPr descr="maven7_logo.jpg" id="667" name="Google Shape;667;p56"/>
          <p:cNvPicPr preferRelativeResize="0"/>
          <p:nvPr/>
        </p:nvPicPr>
        <p:blipFill rotWithShape="1">
          <a:blip r:embed="rId4">
            <a:alphaModFix/>
          </a:blip>
          <a:srcRect b="0" l="0" r="0" t="0"/>
          <a:stretch/>
        </p:blipFill>
        <p:spPr>
          <a:xfrm>
            <a:off x="152401" y="5311947"/>
            <a:ext cx="670983" cy="292750"/>
          </a:xfrm>
          <a:prstGeom prst="rect">
            <a:avLst/>
          </a:prstGeom>
          <a:noFill/>
          <a:ln>
            <a:noFill/>
          </a:ln>
        </p:spPr>
      </p:pic>
      <p:sp>
        <p:nvSpPr>
          <p:cNvPr id="668" name="Google Shape;668;p56"/>
          <p:cNvSpPr/>
          <p:nvPr/>
        </p:nvSpPr>
        <p:spPr>
          <a:xfrm>
            <a:off x="8312151" y="5341056"/>
            <a:ext cx="831851" cy="232833"/>
          </a:xfrm>
          <a:prstGeom prst="rect">
            <a:avLst/>
          </a:prstGeom>
          <a:solidFill>
            <a:srgbClr val="D8D8D8">
              <a:alpha val="69803"/>
            </a:srgbClr>
          </a:solidFill>
          <a:ln>
            <a:noFill/>
          </a:ln>
        </p:spPr>
        <p:txBody>
          <a:bodyPr anchorCtr="0" anchor="t" bIns="45700" lIns="91400" spcFirstLastPara="1" rIns="91400" wrap="square" tIns="45700">
            <a:noAutofit/>
          </a:bodyPr>
          <a:lstStyle/>
          <a:p>
            <a:pPr indent="0" lvl="0" marL="0" marR="0" rtl="0" algn="ctr">
              <a:spcBef>
                <a:spcPts val="0"/>
              </a:spcBef>
              <a:spcAft>
                <a:spcPts val="0"/>
              </a:spcAft>
              <a:buNone/>
            </a:pPr>
            <a:r>
              <a:rPr b="1" lang="en-US" sz="800">
                <a:solidFill>
                  <a:srgbClr val="7F7F7F"/>
                </a:solidFill>
                <a:latin typeface="Helvetica Neue"/>
                <a:ea typeface="Helvetica Neue"/>
                <a:cs typeface="Helvetica Neue"/>
                <a:sym typeface="Helvetica Neue"/>
              </a:rPr>
              <a:t>Barabasi Lab</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descr="hierarchy_w.jpg" id="674" name="Google Shape;674;p57"/>
          <p:cNvPicPr preferRelativeResize="0"/>
          <p:nvPr/>
        </p:nvPicPr>
        <p:blipFill rotWithShape="1">
          <a:blip r:embed="rId3">
            <a:alphaModFix/>
          </a:blip>
          <a:srcRect b="0" l="0" r="0" t="0"/>
          <a:stretch/>
        </p:blipFill>
        <p:spPr>
          <a:xfrm>
            <a:off x="2774" y="0"/>
            <a:ext cx="9144000" cy="5715000"/>
          </a:xfrm>
          <a:prstGeom prst="rect">
            <a:avLst/>
          </a:prstGeom>
          <a:noFill/>
          <a:ln>
            <a:noFill/>
          </a:ln>
        </p:spPr>
      </p:pic>
      <p:sp>
        <p:nvSpPr>
          <p:cNvPr id="675" name="Google Shape;675;p57"/>
          <p:cNvSpPr txBox="1"/>
          <p:nvPr/>
        </p:nvSpPr>
        <p:spPr>
          <a:xfrm flipH="1">
            <a:off x="2177378" y="158219"/>
            <a:ext cx="45719" cy="45296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600">
                <a:solidFill>
                  <a:srgbClr val="FFFFFF"/>
                </a:solidFill>
                <a:latin typeface="Helvetica Neue"/>
                <a:ea typeface="Helvetica Neue"/>
                <a:cs typeface="Helvetica Neue"/>
                <a:sym typeface="Helvetica Neue"/>
              </a:rPr>
              <a:t> </a:t>
            </a:r>
            <a:endParaRPr/>
          </a:p>
        </p:txBody>
      </p:sp>
      <p:sp>
        <p:nvSpPr>
          <p:cNvPr id="676" name="Google Shape;676;p57"/>
          <p:cNvSpPr/>
          <p:nvPr/>
        </p:nvSpPr>
        <p:spPr>
          <a:xfrm>
            <a:off x="8312151" y="5341056"/>
            <a:ext cx="831851" cy="232833"/>
          </a:xfrm>
          <a:prstGeom prst="rect">
            <a:avLst/>
          </a:prstGeom>
          <a:solidFill>
            <a:srgbClr val="D8D8D8">
              <a:alpha val="69803"/>
            </a:srgbClr>
          </a:solidFill>
          <a:ln>
            <a:noFill/>
          </a:ln>
        </p:spPr>
        <p:txBody>
          <a:bodyPr anchorCtr="0" anchor="t" bIns="45700" lIns="91400" spcFirstLastPara="1" rIns="91400" wrap="square" tIns="45700">
            <a:noAutofit/>
          </a:bodyPr>
          <a:lstStyle/>
          <a:p>
            <a:pPr indent="0" lvl="0" marL="0" marR="0" rtl="0" algn="ctr">
              <a:spcBef>
                <a:spcPts val="0"/>
              </a:spcBef>
              <a:spcAft>
                <a:spcPts val="0"/>
              </a:spcAft>
              <a:buNone/>
            </a:pPr>
            <a:r>
              <a:rPr b="1" lang="en-US" sz="800">
                <a:solidFill>
                  <a:srgbClr val="7F7F7F"/>
                </a:solidFill>
                <a:latin typeface="Helvetica Neue"/>
                <a:ea typeface="Helvetica Neue"/>
                <a:cs typeface="Helvetica Neue"/>
                <a:sym typeface="Helvetica Neue"/>
              </a:rPr>
              <a:t>Barabasi Lab</a:t>
            </a:r>
            <a:endParaRPr/>
          </a:p>
        </p:txBody>
      </p:sp>
      <p:pic>
        <p:nvPicPr>
          <p:cNvPr descr="maven7_logo.jpg" id="677" name="Google Shape;677;p57"/>
          <p:cNvPicPr preferRelativeResize="0"/>
          <p:nvPr/>
        </p:nvPicPr>
        <p:blipFill rotWithShape="1">
          <a:blip r:embed="rId4">
            <a:alphaModFix/>
          </a:blip>
          <a:srcRect b="0" l="0" r="0" t="0"/>
          <a:stretch/>
        </p:blipFill>
        <p:spPr>
          <a:xfrm>
            <a:off x="152401" y="5311947"/>
            <a:ext cx="670983" cy="292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descr="degree-region_w.jpg" id="682" name="Google Shape;682;p58"/>
          <p:cNvPicPr preferRelativeResize="0"/>
          <p:nvPr/>
        </p:nvPicPr>
        <p:blipFill rotWithShape="1">
          <a:blip r:embed="rId3">
            <a:alphaModFix/>
          </a:blip>
          <a:srcRect b="0" l="0" r="0" t="0"/>
          <a:stretch/>
        </p:blipFill>
        <p:spPr>
          <a:xfrm>
            <a:off x="0" y="0"/>
            <a:ext cx="9144000" cy="571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9"/>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SCIENTIFIC IMPACT </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689" name="Google Shape;689;p5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Section 8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690" name="Google Shape;690;p5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91" name="Google Shape;691;p59"/>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SCIENCE      The science of the 21</a:t>
            </a:r>
            <a:r>
              <a:rPr b="1" baseline="30000" lang="en-US" sz="2000">
                <a:solidFill>
                  <a:schemeClr val="lt1"/>
                </a:solidFill>
                <a:latin typeface="Helvetica Neue"/>
                <a:ea typeface="Helvetica Neue"/>
                <a:cs typeface="Helvetica Neue"/>
                <a:sym typeface="Helvetica Neue"/>
              </a:rPr>
              <a:t>st</a:t>
            </a:r>
            <a:r>
              <a:rPr b="1" lang="en-US" sz="2000">
                <a:solidFill>
                  <a:schemeClr val="lt1"/>
                </a:solidFill>
                <a:latin typeface="Helvetica Neue"/>
                <a:ea typeface="Helvetica Neue"/>
                <a:cs typeface="Helvetica Neue"/>
                <a:sym typeface="Helvetica Neue"/>
              </a:rPr>
              <a:t> century </a:t>
            </a:r>
            <a:endParaRPr b="1" sz="1600">
              <a:solidFill>
                <a:srgbClr val="D8D8D8"/>
              </a:solidFill>
              <a:latin typeface="Helvetica Neue"/>
              <a:ea typeface="Helvetica Neue"/>
              <a:cs typeface="Helvetica Neue"/>
              <a:sym typeface="Helvetica Neue"/>
            </a:endParaRPr>
          </a:p>
        </p:txBody>
      </p:sp>
      <p:sp>
        <p:nvSpPr>
          <p:cNvPr id="697" name="Google Shape;697;p60"/>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698" name="Google Shape;698;p60"/>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699" name="Google Shape;699;p60"/>
          <p:cNvSpPr txBox="1"/>
          <p:nvPr/>
        </p:nvSpPr>
        <p:spPr>
          <a:xfrm>
            <a:off x="4339479" y="5385256"/>
            <a:ext cx="465041"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Years</a:t>
            </a:r>
            <a:endParaRPr i="1" sz="800">
              <a:solidFill>
                <a:schemeClr val="dk1"/>
              </a:solidFill>
              <a:latin typeface="Helvetica Neue"/>
              <a:ea typeface="Helvetica Neue"/>
              <a:cs typeface="Helvetica Neue"/>
              <a:sym typeface="Helvetica Neue"/>
            </a:endParaRPr>
          </a:p>
        </p:txBody>
      </p:sp>
      <p:sp>
        <p:nvSpPr>
          <p:cNvPr id="700" name="Google Shape;700;p60"/>
          <p:cNvSpPr txBox="1"/>
          <p:nvPr/>
        </p:nvSpPr>
        <p:spPr>
          <a:xfrm>
            <a:off x="0" y="2671346"/>
            <a:ext cx="6936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Times</a:t>
            </a:r>
            <a:endParaRPr/>
          </a:p>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cited</a:t>
            </a:r>
            <a:endParaRPr i="1" sz="800">
              <a:solidFill>
                <a:schemeClr val="dk1"/>
              </a:solidFill>
              <a:latin typeface="Helvetica Neue"/>
              <a:ea typeface="Helvetica Neue"/>
              <a:cs typeface="Helvetica Neue"/>
              <a:sym typeface="Helvetica Neue"/>
            </a:endParaRPr>
          </a:p>
        </p:txBody>
      </p:sp>
      <p:pic>
        <p:nvPicPr>
          <p:cNvPr id="701" name="Google Shape;701;p60"/>
          <p:cNvPicPr preferRelativeResize="0"/>
          <p:nvPr/>
        </p:nvPicPr>
        <p:blipFill rotWithShape="1">
          <a:blip r:embed="rId3">
            <a:alphaModFix/>
          </a:blip>
          <a:srcRect b="0" l="0" r="0" t="0"/>
          <a:stretch/>
        </p:blipFill>
        <p:spPr>
          <a:xfrm>
            <a:off x="2976" y="571500"/>
            <a:ext cx="913804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1"/>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07" name="Google Shape;707;p61"/>
          <p:cNvSpPr/>
          <p:nvPr/>
        </p:nvSpPr>
        <p:spPr>
          <a:xfrm>
            <a:off x="648590" y="5295900"/>
            <a:ext cx="8038209" cy="152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61"/>
          <p:cNvSpPr txBox="1"/>
          <p:nvPr/>
        </p:nvSpPr>
        <p:spPr>
          <a:xfrm>
            <a:off x="4339479" y="5232856"/>
            <a:ext cx="465041"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Years</a:t>
            </a:r>
            <a:endParaRPr i="1" sz="800">
              <a:solidFill>
                <a:schemeClr val="dk1"/>
              </a:solidFill>
              <a:latin typeface="Helvetica Neue"/>
              <a:ea typeface="Helvetica Neue"/>
              <a:cs typeface="Helvetica Neue"/>
              <a:sym typeface="Helvetica Neue"/>
            </a:endParaRPr>
          </a:p>
        </p:txBody>
      </p:sp>
      <p:sp>
        <p:nvSpPr>
          <p:cNvPr id="709" name="Google Shape;709;p61"/>
          <p:cNvSpPr txBox="1"/>
          <p:nvPr/>
        </p:nvSpPr>
        <p:spPr>
          <a:xfrm>
            <a:off x="220759" y="2671346"/>
            <a:ext cx="69364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Times</a:t>
            </a:r>
            <a:endParaRPr/>
          </a:p>
          <a:p>
            <a:pPr indent="0" lvl="0" marL="0" marR="0" rtl="0" algn="ctr">
              <a:spcBef>
                <a:spcPts val="0"/>
              </a:spcBef>
              <a:spcAft>
                <a:spcPts val="0"/>
              </a:spcAft>
              <a:buNone/>
            </a:pPr>
            <a:r>
              <a:rPr i="1" lang="en-US" sz="800">
                <a:solidFill>
                  <a:schemeClr val="dk1"/>
                </a:solidFill>
                <a:latin typeface="Helvetica Neue"/>
                <a:ea typeface="Helvetica Neue"/>
                <a:cs typeface="Helvetica Neue"/>
                <a:sym typeface="Helvetica Neue"/>
              </a:rPr>
              <a:t>cited</a:t>
            </a:r>
            <a:endParaRPr i="1" sz="800">
              <a:solidFill>
                <a:schemeClr val="dk1"/>
              </a:solidFill>
              <a:latin typeface="Helvetica Neue"/>
              <a:ea typeface="Helvetica Neue"/>
              <a:cs typeface="Helvetica Neue"/>
              <a:sym typeface="Helvetica Neue"/>
            </a:endParaRPr>
          </a:p>
        </p:txBody>
      </p:sp>
      <p:sp>
        <p:nvSpPr>
          <p:cNvPr id="710" name="Google Shape;710;p6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NETWORK SCIENCE      The science of the 21</a:t>
            </a:r>
            <a:r>
              <a:rPr b="1" baseline="30000" lang="en-US" sz="2000">
                <a:solidFill>
                  <a:schemeClr val="lt1"/>
                </a:solidFill>
                <a:latin typeface="Helvetica Neue"/>
                <a:ea typeface="Helvetica Neue"/>
                <a:cs typeface="Helvetica Neue"/>
                <a:sym typeface="Helvetica Neue"/>
              </a:rPr>
              <a:t>st</a:t>
            </a:r>
            <a:r>
              <a:rPr b="1" lang="en-US" sz="2000">
                <a:solidFill>
                  <a:schemeClr val="lt1"/>
                </a:solidFill>
                <a:latin typeface="Helvetica Neue"/>
                <a:ea typeface="Helvetica Neue"/>
                <a:cs typeface="Helvetica Neue"/>
                <a:sym typeface="Helvetica Neue"/>
              </a:rPr>
              <a:t> century </a:t>
            </a:r>
            <a:endParaRPr b="1" sz="1600">
              <a:solidFill>
                <a:srgbClr val="D8D8D8"/>
              </a:solidFill>
              <a:latin typeface="Helvetica Neue"/>
              <a:ea typeface="Helvetica Neue"/>
              <a:cs typeface="Helvetica Neue"/>
              <a:sym typeface="Helvetica Neue"/>
            </a:endParaRPr>
          </a:p>
        </p:txBody>
      </p:sp>
      <p:sp>
        <p:nvSpPr>
          <p:cNvPr id="711" name="Google Shape;711;p61"/>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id="712" name="Google Shape;712;p61"/>
          <p:cNvPicPr preferRelativeResize="0"/>
          <p:nvPr/>
        </p:nvPicPr>
        <p:blipFill rotWithShape="1">
          <a:blip r:embed="rId3">
            <a:alphaModFix/>
          </a:blip>
          <a:srcRect b="0" l="0" r="0" t="0"/>
          <a:stretch/>
        </p:blipFill>
        <p:spPr>
          <a:xfrm>
            <a:off x="0" y="0"/>
            <a:ext cx="9144000" cy="5715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2"/>
          <p:cNvSpPr txBox="1"/>
          <p:nvPr/>
        </p:nvSpPr>
        <p:spPr>
          <a:xfrm>
            <a:off x="1524000" y="95250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62"/>
          <p:cNvSpPr txBox="1"/>
          <p:nvPr/>
        </p:nvSpPr>
        <p:spPr>
          <a:xfrm>
            <a:off x="228601" y="1028700"/>
            <a:ext cx="3809999"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b="1" lang="en-US" sz="1600">
                <a:solidFill>
                  <a:schemeClr val="dk1"/>
                </a:solidFill>
                <a:latin typeface="Helvetica Neue"/>
                <a:ea typeface="Helvetica Neue"/>
                <a:cs typeface="Helvetica Neue"/>
                <a:sym typeface="Helvetica Neue"/>
              </a:rPr>
              <a:t>Science</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Special Issue for the 10 year anniversary of Barabasi &amp; Albert 1999 paper.</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20" name="Google Shape;720;p62"/>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21" name="Google Shape;721;p6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Calibri"/>
                <a:ea typeface="Calibri"/>
                <a:cs typeface="Calibri"/>
                <a:sym typeface="Calibri"/>
              </a:rPr>
              <a:t>Complex systems and networks. </a:t>
            </a:r>
            <a:endParaRPr sz="2000">
              <a:solidFill>
                <a:srgbClr val="FFFFFF"/>
              </a:solidFill>
              <a:latin typeface="Calibri"/>
              <a:ea typeface="Calibri"/>
              <a:cs typeface="Calibri"/>
              <a:sym typeface="Calibri"/>
            </a:endParaRPr>
          </a:p>
        </p:txBody>
      </p:sp>
      <p:pic>
        <p:nvPicPr>
          <p:cNvPr descr="science-800wi.gif" id="722" name="Google Shape;722;p62"/>
          <p:cNvPicPr preferRelativeResize="0"/>
          <p:nvPr/>
        </p:nvPicPr>
        <p:blipFill rotWithShape="1">
          <a:blip r:embed="rId3">
            <a:alphaModFix/>
          </a:blip>
          <a:srcRect b="0" l="0" r="0" t="0"/>
          <a:stretch/>
        </p:blipFill>
        <p:spPr>
          <a:xfrm>
            <a:off x="5370228" y="825501"/>
            <a:ext cx="3258588" cy="4152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3"/>
          <p:cNvSpPr txBox="1"/>
          <p:nvPr/>
        </p:nvSpPr>
        <p:spPr>
          <a:xfrm>
            <a:off x="1524000" y="95250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63"/>
          <p:cNvSpPr txBox="1"/>
          <p:nvPr/>
        </p:nvSpPr>
        <p:spPr>
          <a:xfrm>
            <a:off x="228600" y="1028700"/>
            <a:ext cx="8343900" cy="606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 1998: Watts-Strogatz paper in the most cited </a:t>
            </a:r>
            <a:r>
              <a:rPr b="1" lang="en-US" sz="1600">
                <a:solidFill>
                  <a:schemeClr val="dk1"/>
                </a:solidFill>
                <a:latin typeface="Helvetica Neue"/>
                <a:ea typeface="Helvetica Neue"/>
                <a:cs typeface="Helvetica Neue"/>
                <a:sym typeface="Helvetica Neue"/>
              </a:rPr>
              <a:t>Nature  </a:t>
            </a:r>
            <a:r>
              <a:rPr lang="en-US" sz="1600">
                <a:solidFill>
                  <a:schemeClr val="dk1"/>
                </a:solidFill>
                <a:latin typeface="Helvetica Neue"/>
                <a:ea typeface="Helvetica Neue"/>
                <a:cs typeface="Helvetica Neue"/>
                <a:sym typeface="Helvetica Neue"/>
              </a:rPr>
              <a:t>publication from 1998; highlighted by ISI as one of the ten most cited papers in physics in the decade after its publication.</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1999: Barabasi and Albert paper  is the most cited  </a:t>
            </a:r>
            <a:r>
              <a:rPr b="1" lang="en-US" sz="1600">
                <a:solidFill>
                  <a:schemeClr val="dk1"/>
                </a:solidFill>
                <a:latin typeface="Helvetica Neue"/>
                <a:ea typeface="Helvetica Neue"/>
                <a:cs typeface="Helvetica Neue"/>
                <a:sym typeface="Helvetica Neue"/>
              </a:rPr>
              <a:t>Science </a:t>
            </a:r>
            <a:r>
              <a:rPr lang="en-US" sz="1600">
                <a:solidFill>
                  <a:schemeClr val="dk1"/>
                </a:solidFill>
                <a:latin typeface="Helvetica Neue"/>
                <a:ea typeface="Helvetica Neue"/>
                <a:cs typeface="Helvetica Neue"/>
                <a:sym typeface="Helvetica Neue"/>
              </a:rPr>
              <a:t>paper in 1999;highlighted by ISI as one of the ten most cited papers in physics in the decade after its publication.</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2001: Pastor -Satorras and Vespignani is one of the two most cited papers among the papers published in 2001 by </a:t>
            </a:r>
            <a:r>
              <a:rPr b="1" lang="en-US" sz="1600">
                <a:solidFill>
                  <a:schemeClr val="dk1"/>
                </a:solidFill>
                <a:latin typeface="Helvetica Neue"/>
                <a:ea typeface="Helvetica Neue"/>
                <a:cs typeface="Helvetica Neue"/>
                <a:sym typeface="Helvetica Neue"/>
              </a:rPr>
              <a:t>Physical Review Letters</a:t>
            </a:r>
            <a:r>
              <a:rPr lang="en-US" sz="16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2002: Girvan-Newman is the most cited paper in 2002  </a:t>
            </a:r>
            <a:r>
              <a:rPr b="1" lang="en-US" sz="1600">
                <a:solidFill>
                  <a:schemeClr val="dk1"/>
                </a:solidFill>
                <a:latin typeface="Helvetica Neue"/>
                <a:ea typeface="Helvetica Neue"/>
                <a:cs typeface="Helvetica Neue"/>
                <a:sym typeface="Helvetica Neue"/>
              </a:rPr>
              <a:t>Proceedings of the National Academy of Sciences</a:t>
            </a:r>
            <a:r>
              <a:rPr lang="en-US" sz="1600">
                <a:solidFill>
                  <a:schemeClr val="dk1"/>
                </a:solidFill>
                <a:latin typeface="Helvetica Neue"/>
                <a:ea typeface="Helvetica Neue"/>
                <a:cs typeface="Helvetica Neue"/>
                <a:sym typeface="Helvetica Neue"/>
              </a:rPr>
              <a:t>.</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29" name="Google Shape;729;p63"/>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30" name="Google Shape;730;p6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Original papers:</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4"/>
          <p:cNvSpPr txBox="1"/>
          <p:nvPr/>
        </p:nvSpPr>
        <p:spPr>
          <a:xfrm>
            <a:off x="1524000" y="95250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64"/>
          <p:cNvSpPr txBox="1"/>
          <p:nvPr/>
        </p:nvSpPr>
        <p:spPr>
          <a:xfrm>
            <a:off x="177801" y="452020"/>
            <a:ext cx="5600699" cy="52629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The first review of network science by Albert and Barabasi, 2001) is the second most cited paper published in </a:t>
            </a:r>
            <a:r>
              <a:rPr b="1" lang="en-US" sz="1600">
                <a:solidFill>
                  <a:schemeClr val="dk1"/>
                </a:solidFill>
                <a:latin typeface="Helvetica Neue"/>
                <a:ea typeface="Helvetica Neue"/>
                <a:cs typeface="Helvetica Neue"/>
                <a:sym typeface="Helvetica Neue"/>
              </a:rPr>
              <a:t>Reviews of Modern Physics</a:t>
            </a:r>
            <a:r>
              <a:rPr lang="en-US" sz="1600">
                <a:solidFill>
                  <a:schemeClr val="dk1"/>
                </a:solidFill>
                <a:latin typeface="Helvetica Neue"/>
                <a:ea typeface="Helvetica Neue"/>
                <a:cs typeface="Helvetica Neue"/>
                <a:sym typeface="Helvetica Neue"/>
              </a:rPr>
              <a:t>, the highest impact factor physics journal, published since 1929. The most cited is  </a:t>
            </a:r>
            <a:r>
              <a:rPr i="1" lang="en-US" sz="1600">
                <a:solidFill>
                  <a:schemeClr val="dk1"/>
                </a:solidFill>
                <a:latin typeface="Calibri"/>
                <a:ea typeface="Calibri"/>
                <a:cs typeface="Calibri"/>
                <a:sym typeface="Calibri"/>
              </a:rPr>
              <a:t>Chandrasekhar</a:t>
            </a:r>
            <a:r>
              <a:rPr lang="en-US" sz="1600">
                <a:solidFill>
                  <a:schemeClr val="dk1"/>
                </a:solidFill>
                <a:latin typeface="Helvetica Neue"/>
                <a:ea typeface="Helvetica Neue"/>
                <a:cs typeface="Helvetica Neue"/>
                <a:sym typeface="Helvetica Neue"/>
              </a:rPr>
              <a:t>’s 1944 review on solar processes, but it will be surpassed by the end of 2012 by Albert </a:t>
            </a:r>
            <a:r>
              <a:rPr i="1" lang="en-US" sz="1600">
                <a:solidFill>
                  <a:schemeClr val="dk1"/>
                </a:solidFill>
                <a:latin typeface="Helvetica Neue"/>
                <a:ea typeface="Helvetica Neue"/>
                <a:cs typeface="Helvetica Neue"/>
                <a:sym typeface="Helvetica Neue"/>
              </a:rPr>
              <a:t>et al. </a:t>
            </a:r>
            <a:endParaRPr/>
          </a:p>
          <a:p>
            <a:pPr indent="0" lvl="0" marL="0" marR="0" rtl="0" algn="l">
              <a:spcBef>
                <a:spcPts val="0"/>
              </a:spcBef>
              <a:spcAft>
                <a:spcPts val="0"/>
              </a:spcAft>
              <a:buNone/>
            </a:pPr>
            <a:r>
              <a:rPr i="1" lang="en-US" sz="1600">
                <a:solidFill>
                  <a:schemeClr val="dk1"/>
                </a:solidFill>
                <a:latin typeface="Helvetica Neue"/>
                <a:ea typeface="Helvetica Neue"/>
                <a:cs typeface="Helvetica Neue"/>
                <a:sym typeface="Helvetica Neue"/>
              </a:rPr>
              <a:t>Update Sept. 2016: Now far surpassed, 17006 to 8545.</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The SIAM review of Newman on network science is the most cited paper of any </a:t>
            </a:r>
            <a:r>
              <a:rPr b="1" lang="en-US" sz="1600">
                <a:solidFill>
                  <a:schemeClr val="dk1"/>
                </a:solidFill>
                <a:latin typeface="Helvetica Neue"/>
                <a:ea typeface="Helvetica Neue"/>
                <a:cs typeface="Helvetica Neue"/>
                <a:sym typeface="Helvetica Neue"/>
              </a:rPr>
              <a:t>SIAM journal</a:t>
            </a:r>
            <a:r>
              <a:rPr lang="en-US" sz="1600">
                <a:solidFill>
                  <a:schemeClr val="dk1"/>
                </a:solidFill>
                <a:latin typeface="Helvetica Neue"/>
                <a:ea typeface="Helvetica Neue"/>
                <a:cs typeface="Helvetica Neue"/>
                <a:sym typeface="Helvetica Neue"/>
              </a:rPr>
              <a:t>.</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Helvetica Neue"/>
                <a:ea typeface="Helvetica Neue"/>
                <a:cs typeface="Helvetica Neue"/>
                <a:sym typeface="Helvetica Neue"/>
              </a:rPr>
              <a:t>BIOLOGY: “Network Biology”, by Barabasi and Oltvai (2004) , is the second most cited paper in the history of </a:t>
            </a:r>
            <a:r>
              <a:rPr b="1" lang="en-US" sz="1600">
                <a:solidFill>
                  <a:schemeClr val="dk1"/>
                </a:solidFill>
                <a:latin typeface="Helvetica Neue"/>
                <a:ea typeface="Helvetica Neue"/>
                <a:cs typeface="Helvetica Neue"/>
                <a:sym typeface="Helvetica Neue"/>
              </a:rPr>
              <a:t>Nature Reviews Genetics</a:t>
            </a:r>
            <a:r>
              <a:rPr lang="en-US" sz="1600">
                <a:solidFill>
                  <a:schemeClr val="dk1"/>
                </a:solidFill>
                <a:latin typeface="Helvetica Neue"/>
                <a:ea typeface="Helvetica Neue"/>
                <a:cs typeface="Helvetica Neue"/>
                <a:sym typeface="Helvetica Neue"/>
              </a:rPr>
              <a:t>, the top review journal in genetics. </a:t>
            </a:r>
            <a:endParaRPr/>
          </a:p>
          <a:p>
            <a:pPr indent="0" lvl="0" marL="0" marR="0" rtl="0" algn="l">
              <a:spcBef>
                <a:spcPts val="0"/>
              </a:spcBef>
              <a:spcAft>
                <a:spcPts val="0"/>
              </a:spcAft>
              <a:buClr>
                <a:schemeClr val="dk1"/>
              </a:buClr>
              <a:buSzPts val="1600"/>
              <a:buFont typeface="Arial"/>
              <a:buNone/>
            </a:pPr>
            <a:r>
              <a:t/>
            </a:r>
            <a:endParaRPr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p:txBody>
      </p:sp>
      <p:sp>
        <p:nvSpPr>
          <p:cNvPr id="737" name="Google Shape;737;p64"/>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38" name="Google Shape;738;p6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REVIEWS:</a:t>
            </a:r>
            <a:endParaRPr b="1" sz="1600">
              <a:solidFill>
                <a:srgbClr val="D8D8D8"/>
              </a:solidFill>
              <a:latin typeface="Helvetica Neue"/>
              <a:ea typeface="Helvetica Neue"/>
              <a:cs typeface="Helvetica Neue"/>
              <a:sym typeface="Helvetica Neue"/>
            </a:endParaRPr>
          </a:p>
        </p:txBody>
      </p:sp>
      <p:pic>
        <p:nvPicPr>
          <p:cNvPr descr="siam.gif" id="739" name="Google Shape;739;p64"/>
          <p:cNvPicPr preferRelativeResize="0"/>
          <p:nvPr/>
        </p:nvPicPr>
        <p:blipFill rotWithShape="1">
          <a:blip r:embed="rId3">
            <a:alphaModFix/>
          </a:blip>
          <a:srcRect b="0" l="0" r="0" t="0"/>
          <a:stretch/>
        </p:blipFill>
        <p:spPr>
          <a:xfrm>
            <a:off x="7388051" y="1824456"/>
            <a:ext cx="1755949" cy="2607844"/>
          </a:xfrm>
          <a:prstGeom prst="rect">
            <a:avLst/>
          </a:prstGeom>
          <a:noFill/>
          <a:ln>
            <a:noFill/>
          </a:ln>
        </p:spPr>
      </p:pic>
      <p:pic>
        <p:nvPicPr>
          <p:cNvPr descr="StatMech2002_cover.png" id="740" name="Google Shape;740;p64"/>
          <p:cNvPicPr preferRelativeResize="0"/>
          <p:nvPr/>
        </p:nvPicPr>
        <p:blipFill rotWithShape="1">
          <a:blip r:embed="rId4">
            <a:alphaModFix/>
          </a:blip>
          <a:srcRect b="0" l="0" r="0" t="0"/>
          <a:stretch/>
        </p:blipFill>
        <p:spPr>
          <a:xfrm>
            <a:off x="5695226" y="564245"/>
            <a:ext cx="1924773" cy="2556894"/>
          </a:xfrm>
          <a:prstGeom prst="rect">
            <a:avLst/>
          </a:prstGeom>
          <a:noFill/>
          <a:ln>
            <a:noFill/>
          </a:ln>
        </p:spPr>
      </p:pic>
      <p:pic>
        <p:nvPicPr>
          <p:cNvPr descr="naturereview.png" id="741" name="Google Shape;741;p64"/>
          <p:cNvPicPr preferRelativeResize="0"/>
          <p:nvPr/>
        </p:nvPicPr>
        <p:blipFill rotWithShape="1">
          <a:blip r:embed="rId5">
            <a:alphaModFix/>
          </a:blip>
          <a:srcRect b="0" l="0" r="0" t="0"/>
          <a:stretch/>
        </p:blipFill>
        <p:spPr>
          <a:xfrm>
            <a:off x="5783284" y="3188100"/>
            <a:ext cx="2085009" cy="288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slide9hop.jpg" id="145" name="Google Shape;145;p20"/>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146" name="Google Shape;146;p20"/>
          <p:cNvSpPr txBox="1"/>
          <p:nvPr/>
        </p:nvSpPr>
        <p:spPr>
          <a:xfrm>
            <a:off x="304800" y="4838700"/>
            <a:ext cx="2743200"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Helvetica Neue"/>
                <a:ea typeface="Helvetica Neue"/>
                <a:cs typeface="Helvetica Neue"/>
                <a:sym typeface="Helvetica Neue"/>
              </a:rPr>
              <a:t>Stephen Hawking</a:t>
            </a:r>
            <a:endParaRPr/>
          </a:p>
          <a:p>
            <a:pPr indent="0" lvl="0" marL="0" marR="0" rtl="0" algn="l">
              <a:spcBef>
                <a:spcPts val="0"/>
              </a:spcBef>
              <a:spcAft>
                <a:spcPts val="0"/>
              </a:spcAft>
              <a:buNone/>
            </a:pPr>
            <a:r>
              <a:rPr b="1" lang="en-US" sz="1500">
                <a:solidFill>
                  <a:schemeClr val="lt1"/>
                </a:solidFill>
                <a:latin typeface="Helvetica Neue"/>
                <a:ea typeface="Helvetica Neue"/>
                <a:cs typeface="Helvetica Neue"/>
                <a:sym typeface="Helvetica Neue"/>
              </a:rPr>
              <a:t>January 23, 2000`</a:t>
            </a:r>
            <a:endParaRPr/>
          </a:p>
        </p:txBody>
      </p:sp>
      <p:sp>
        <p:nvSpPr>
          <p:cNvPr id="147" name="Google Shape;147;p20"/>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descr="0012714e_medium.jpeg" id="747" name="Google Shape;747;p65"/>
          <p:cNvPicPr preferRelativeResize="0"/>
          <p:nvPr/>
        </p:nvPicPr>
        <p:blipFill rotWithShape="1">
          <a:blip r:embed="rId3">
            <a:alphaModFix/>
          </a:blip>
          <a:srcRect b="0" l="0" r="0" t="0"/>
          <a:stretch/>
        </p:blipFill>
        <p:spPr>
          <a:xfrm>
            <a:off x="3075646" y="1524000"/>
            <a:ext cx="2992708" cy="2992708"/>
          </a:xfrm>
          <a:prstGeom prst="rect">
            <a:avLst/>
          </a:prstGeom>
          <a:noFill/>
          <a:ln>
            <a:noFill/>
          </a:ln>
        </p:spPr>
      </p:pic>
      <p:pic>
        <p:nvPicPr>
          <p:cNvPr descr="DSC_0433.JPG" id="748" name="Google Shape;748;p65"/>
          <p:cNvPicPr preferRelativeResize="0"/>
          <p:nvPr/>
        </p:nvPicPr>
        <p:blipFill rotWithShape="1">
          <a:blip r:embed="rId4">
            <a:alphaModFix/>
          </a:blip>
          <a:srcRect b="0" l="0" r="0" t="0"/>
          <a:stretch/>
        </p:blipFill>
        <p:spPr>
          <a:xfrm>
            <a:off x="579432" y="1524000"/>
            <a:ext cx="2594361" cy="2992708"/>
          </a:xfrm>
          <a:prstGeom prst="rect">
            <a:avLst/>
          </a:prstGeom>
          <a:noFill/>
          <a:ln>
            <a:noFill/>
          </a:ln>
        </p:spPr>
      </p:pic>
      <p:sp>
        <p:nvSpPr>
          <p:cNvPr id="749" name="Google Shape;749;p65"/>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50" name="Google Shape;750;p65"/>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National Research Council</a:t>
            </a:r>
            <a:endParaRPr b="1" sz="1600">
              <a:solidFill>
                <a:srgbClr val="D8D8D8"/>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6"/>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57" name="Google Shape;757;p66"/>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BOOKS</a:t>
            </a:r>
            <a:endParaRPr b="1" sz="1600">
              <a:solidFill>
                <a:srgbClr val="D8D8D8"/>
              </a:solidFill>
              <a:latin typeface="Helvetica Neue"/>
              <a:ea typeface="Helvetica Neue"/>
              <a:cs typeface="Helvetica Neue"/>
              <a:sym typeface="Helvetica Neue"/>
            </a:endParaRPr>
          </a:p>
        </p:txBody>
      </p:sp>
      <p:sp>
        <p:nvSpPr>
          <p:cNvPr id="758" name="Google Shape;758;p66"/>
          <p:cNvSpPr/>
          <p:nvPr/>
        </p:nvSpPr>
        <p:spPr>
          <a:xfrm>
            <a:off x="1219200" y="571500"/>
            <a:ext cx="3048000" cy="46628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Handbook of Graphs and Networks: From the Genome to the Internet (Wiley-VCH, 2003).</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S. N. Dorogovtsev and J. F. F. Mendes, Evolution of Networks: From Biological Nets to the Internet and WWW (Oxford University Press, 2003).</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S. Goldsmith, W. D. Eggers, Governing by Network: The New Shape of the Public Sector (Brookings Institution Press, 2004).</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sp>
        <p:nvSpPr>
          <p:cNvPr id="759" name="Google Shape;759;p66"/>
          <p:cNvSpPr/>
          <p:nvPr/>
        </p:nvSpPr>
        <p:spPr>
          <a:xfrm>
            <a:off x="5791200" y="571500"/>
            <a:ext cx="3352800" cy="44935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P. Csermely, Weak Links: The Universal Key to the Stability of Networks and Complex Systems (The Frontiers Collection) (Springer, 2006), rst edn.</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M. Newman, A.-L. Barabasi, D. J. Watts, The Structure and Dynamics of Networks: (Princeton Studies in Complexity) (Princeton</a:t>
            </a:r>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University Press, 2006), rst edn.</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L. L. F. Chung, Complex Graphs and Networks (CBMS Regional Conference Series in Mathematics) (American Mathematical Society, 2006).</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Handbook of Graphs and Networks- From the Genome to the Internet.jpg" id="760" name="Google Shape;760;p66"/>
          <p:cNvPicPr preferRelativeResize="0"/>
          <p:nvPr/>
        </p:nvPicPr>
        <p:blipFill rotWithShape="1">
          <a:blip r:embed="rId3">
            <a:alphaModFix/>
          </a:blip>
          <a:srcRect b="0" l="0" r="0" t="0"/>
          <a:stretch/>
        </p:blipFill>
        <p:spPr>
          <a:xfrm>
            <a:off x="225721" y="647700"/>
            <a:ext cx="953939" cy="1348853"/>
          </a:xfrm>
          <a:prstGeom prst="rect">
            <a:avLst/>
          </a:prstGeom>
          <a:noFill/>
          <a:ln>
            <a:noFill/>
          </a:ln>
        </p:spPr>
      </p:pic>
      <p:pic>
        <p:nvPicPr>
          <p:cNvPr descr="     Evolution of Networks- From Biological Nets to the Internet and WWW (Physics).jpg" id="761" name="Google Shape;761;p66"/>
          <p:cNvPicPr preferRelativeResize="0"/>
          <p:nvPr/>
        </p:nvPicPr>
        <p:blipFill rotWithShape="1">
          <a:blip r:embed="rId4">
            <a:alphaModFix/>
          </a:blip>
          <a:srcRect b="0" l="0" r="0" t="0"/>
          <a:stretch/>
        </p:blipFill>
        <p:spPr>
          <a:xfrm>
            <a:off x="225722" y="2169524"/>
            <a:ext cx="953938" cy="1432100"/>
          </a:xfrm>
          <a:prstGeom prst="rect">
            <a:avLst/>
          </a:prstGeom>
          <a:noFill/>
          <a:ln>
            <a:noFill/>
          </a:ln>
        </p:spPr>
      </p:pic>
      <p:pic>
        <p:nvPicPr>
          <p:cNvPr descr="Governing by Network- The New Shape of the Public Sector.jpg" id="762" name="Google Shape;762;p66"/>
          <p:cNvPicPr preferRelativeResize="0"/>
          <p:nvPr/>
        </p:nvPicPr>
        <p:blipFill rotWithShape="1">
          <a:blip r:embed="rId5">
            <a:alphaModFix/>
          </a:blip>
          <a:srcRect b="0" l="0" r="0" t="0"/>
          <a:stretch/>
        </p:blipFill>
        <p:spPr>
          <a:xfrm>
            <a:off x="225720" y="3779187"/>
            <a:ext cx="953940" cy="1440513"/>
          </a:xfrm>
          <a:prstGeom prst="rect">
            <a:avLst/>
          </a:prstGeom>
          <a:noFill/>
          <a:ln>
            <a:noFill/>
          </a:ln>
        </p:spPr>
      </p:pic>
      <p:pic>
        <p:nvPicPr>
          <p:cNvPr descr="Weak Links- The Universal Key to the Stability of Networks and Complex Systems.jpg" id="763" name="Google Shape;763;p66"/>
          <p:cNvPicPr preferRelativeResize="0"/>
          <p:nvPr/>
        </p:nvPicPr>
        <p:blipFill rotWithShape="1">
          <a:blip r:embed="rId6">
            <a:alphaModFix/>
          </a:blip>
          <a:srcRect b="0" l="0" r="0" t="0"/>
          <a:stretch/>
        </p:blipFill>
        <p:spPr>
          <a:xfrm>
            <a:off x="4837260" y="647700"/>
            <a:ext cx="953940" cy="1445364"/>
          </a:xfrm>
          <a:prstGeom prst="rect">
            <a:avLst/>
          </a:prstGeom>
          <a:noFill/>
          <a:ln>
            <a:noFill/>
          </a:ln>
        </p:spPr>
      </p:pic>
      <p:pic>
        <p:nvPicPr>
          <p:cNvPr descr="The Structure and Dynamics of Networks.jpg" id="764" name="Google Shape;764;p66"/>
          <p:cNvPicPr preferRelativeResize="0"/>
          <p:nvPr/>
        </p:nvPicPr>
        <p:blipFill rotWithShape="1">
          <a:blip r:embed="rId7">
            <a:alphaModFix/>
          </a:blip>
          <a:srcRect b="0" l="0" r="0" t="0"/>
          <a:stretch/>
        </p:blipFill>
        <p:spPr>
          <a:xfrm>
            <a:off x="4837260" y="2323753"/>
            <a:ext cx="953940" cy="1232657"/>
          </a:xfrm>
          <a:prstGeom prst="rect">
            <a:avLst/>
          </a:prstGeom>
          <a:noFill/>
          <a:ln>
            <a:noFill/>
          </a:ln>
        </p:spPr>
      </p:pic>
      <p:cxnSp>
        <p:nvCxnSpPr>
          <p:cNvPr id="765" name="Google Shape;765;p66"/>
          <p:cNvCxnSpPr/>
          <p:nvPr/>
        </p:nvCxnSpPr>
        <p:spPr>
          <a:xfrm rot="5400000">
            <a:off x="2486864" y="2962230"/>
            <a:ext cx="3867061" cy="1588"/>
          </a:xfrm>
          <a:prstGeom prst="straightConnector1">
            <a:avLst/>
          </a:prstGeom>
          <a:noFill/>
          <a:ln cap="flat" cmpd="sng" w="25400">
            <a:solidFill>
              <a:srgbClr val="7F7F7F">
                <a:alpha val="49803"/>
              </a:srgbClr>
            </a:solidFill>
            <a:prstDash val="solid"/>
            <a:round/>
            <a:headEnd len="sm" w="sm" type="none"/>
            <a:tailEnd len="sm" w="sm" type="none"/>
          </a:ln>
          <a:effectLst>
            <a:outerShdw blurRad="40000" rotWithShape="0" dir="5400000" dist="20000">
              <a:srgbClr val="000000">
                <a:alpha val="37647"/>
              </a:srgbClr>
            </a:outerShdw>
          </a:effectLst>
        </p:spPr>
      </p:cxnSp>
      <p:pic>
        <p:nvPicPr>
          <p:cNvPr descr="Complex Graphs and Networks.jpg" id="766" name="Google Shape;766;p66"/>
          <p:cNvPicPr preferRelativeResize="0"/>
          <p:nvPr/>
        </p:nvPicPr>
        <p:blipFill rotWithShape="1">
          <a:blip r:embed="rId8">
            <a:alphaModFix/>
          </a:blip>
          <a:srcRect b="0" l="0" r="0" t="0"/>
          <a:stretch/>
        </p:blipFill>
        <p:spPr>
          <a:xfrm>
            <a:off x="4837262" y="3779187"/>
            <a:ext cx="953938" cy="1485371"/>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7"/>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73" name="Google Shape;773;p67"/>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BOOKS</a:t>
            </a:r>
            <a:endParaRPr b="1" sz="1600">
              <a:solidFill>
                <a:srgbClr val="D8D8D8"/>
              </a:solidFill>
              <a:latin typeface="Helvetica Neue"/>
              <a:ea typeface="Helvetica Neue"/>
              <a:cs typeface="Helvetica Neue"/>
              <a:sym typeface="Helvetica Neue"/>
            </a:endParaRPr>
          </a:p>
        </p:txBody>
      </p:sp>
      <p:sp>
        <p:nvSpPr>
          <p:cNvPr id="774" name="Google Shape;774;p67"/>
          <p:cNvSpPr/>
          <p:nvPr/>
        </p:nvSpPr>
        <p:spPr>
          <a:xfrm>
            <a:off x="1219200" y="571500"/>
            <a:ext cx="3048000" cy="44935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R. Pastor-Satorras, A. Vespignani, Evolution and Structure of the Internet: A Statistical Physics Approach (Cambridge University Press, 2007), rst edn.</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F. Kopos, Biological Networks (Complex Systems and Interdisciplinary Science) (World Scientic Publishing Company, 2007), rst edn.</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B. H. Junker, F. Schreiber, Analysis of Biological Networks (Wiley Series in Bioinformatics) (Wiley-Interscience, 2008).</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sp>
        <p:nvSpPr>
          <p:cNvPr id="775" name="Google Shape;775;p67"/>
          <p:cNvSpPr/>
          <p:nvPr/>
        </p:nvSpPr>
        <p:spPr>
          <a:xfrm>
            <a:off x="5791200" y="571500"/>
            <a:ext cx="3352800" cy="4154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T. G. Lewis, Network Science: Theory and Applications (Wiley, 2009).</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E. Ben Naim, H. Frauenfelder, Z.Torotzai, Complex Networks (Lecture Notes in Physics) (Springer, 2010), rst edn.</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M. O. Jackson, Social and Economic Networks (Princeton University Press, 2010).</a:t>
            </a:r>
            <a:endParaRPr/>
          </a:p>
          <a:p>
            <a:pPr indent="0" lvl="0" marL="0" marR="0" rtl="0" algn="l">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Evolution and Structure of the Internet- A Statistical Physics Approach.jpg" id="776" name="Google Shape;776;p67"/>
          <p:cNvPicPr preferRelativeResize="0"/>
          <p:nvPr/>
        </p:nvPicPr>
        <p:blipFill rotWithShape="1">
          <a:blip r:embed="rId3">
            <a:alphaModFix/>
          </a:blip>
          <a:srcRect b="0" l="0" r="0" t="0"/>
          <a:stretch/>
        </p:blipFill>
        <p:spPr>
          <a:xfrm>
            <a:off x="189060" y="647701"/>
            <a:ext cx="953939" cy="1370930"/>
          </a:xfrm>
          <a:prstGeom prst="rect">
            <a:avLst/>
          </a:prstGeom>
          <a:noFill/>
          <a:ln>
            <a:noFill/>
          </a:ln>
        </p:spPr>
      </p:pic>
      <p:pic>
        <p:nvPicPr>
          <p:cNvPr descr="Biological Networks (Complex Systems and Interdisciplinary Science).jpeg" id="777" name="Google Shape;777;p67"/>
          <p:cNvPicPr preferRelativeResize="0"/>
          <p:nvPr/>
        </p:nvPicPr>
        <p:blipFill rotWithShape="1">
          <a:blip r:embed="rId4">
            <a:alphaModFix/>
          </a:blip>
          <a:srcRect b="0" l="0" r="0" t="0"/>
          <a:stretch/>
        </p:blipFill>
        <p:spPr>
          <a:xfrm>
            <a:off x="189060" y="2194175"/>
            <a:ext cx="953939" cy="1407450"/>
          </a:xfrm>
          <a:prstGeom prst="rect">
            <a:avLst/>
          </a:prstGeom>
          <a:noFill/>
          <a:ln>
            <a:noFill/>
          </a:ln>
        </p:spPr>
      </p:pic>
      <p:pic>
        <p:nvPicPr>
          <p:cNvPr descr="Analysis of Biological Networks (Wiley Series in Bioinformatics).png" id="778" name="Google Shape;778;p67"/>
          <p:cNvPicPr preferRelativeResize="0"/>
          <p:nvPr/>
        </p:nvPicPr>
        <p:blipFill rotWithShape="1">
          <a:blip r:embed="rId5">
            <a:alphaModFix/>
          </a:blip>
          <a:srcRect b="0" l="0" r="0" t="0"/>
          <a:stretch/>
        </p:blipFill>
        <p:spPr>
          <a:xfrm>
            <a:off x="189059" y="3757397"/>
            <a:ext cx="953940" cy="1521968"/>
          </a:xfrm>
          <a:prstGeom prst="rect">
            <a:avLst/>
          </a:prstGeom>
          <a:noFill/>
          <a:ln>
            <a:noFill/>
          </a:ln>
        </p:spPr>
      </p:pic>
      <p:pic>
        <p:nvPicPr>
          <p:cNvPr descr="Network Science- Theory and Applications.jpg" id="779" name="Google Shape;779;p67"/>
          <p:cNvPicPr preferRelativeResize="0"/>
          <p:nvPr/>
        </p:nvPicPr>
        <p:blipFill rotWithShape="1">
          <a:blip r:embed="rId6">
            <a:alphaModFix/>
          </a:blip>
          <a:srcRect b="0" l="0" r="0" t="0"/>
          <a:stretch/>
        </p:blipFill>
        <p:spPr>
          <a:xfrm>
            <a:off x="4837260" y="647701"/>
            <a:ext cx="953940" cy="1446407"/>
          </a:xfrm>
          <a:prstGeom prst="rect">
            <a:avLst/>
          </a:prstGeom>
          <a:noFill/>
          <a:ln>
            <a:noFill/>
          </a:ln>
        </p:spPr>
      </p:pic>
      <p:pic>
        <p:nvPicPr>
          <p:cNvPr descr="Complex Networks (Lecture Notes in Physics).jpg" id="780" name="Google Shape;780;p67"/>
          <p:cNvPicPr preferRelativeResize="0"/>
          <p:nvPr/>
        </p:nvPicPr>
        <p:blipFill rotWithShape="1">
          <a:blip r:embed="rId7">
            <a:alphaModFix/>
          </a:blip>
          <a:srcRect b="0" l="0" r="0" t="0"/>
          <a:stretch/>
        </p:blipFill>
        <p:spPr>
          <a:xfrm>
            <a:off x="4837261" y="2194175"/>
            <a:ext cx="953940" cy="1521535"/>
          </a:xfrm>
          <a:prstGeom prst="rect">
            <a:avLst/>
          </a:prstGeom>
          <a:noFill/>
          <a:ln>
            <a:noFill/>
          </a:ln>
        </p:spPr>
      </p:pic>
      <p:cxnSp>
        <p:nvCxnSpPr>
          <p:cNvPr id="781" name="Google Shape;781;p67"/>
          <p:cNvCxnSpPr/>
          <p:nvPr/>
        </p:nvCxnSpPr>
        <p:spPr>
          <a:xfrm rot="5400000">
            <a:off x="2486864" y="2962230"/>
            <a:ext cx="3867061" cy="1588"/>
          </a:xfrm>
          <a:prstGeom prst="straightConnector1">
            <a:avLst/>
          </a:prstGeom>
          <a:noFill/>
          <a:ln cap="flat" cmpd="sng" w="25400">
            <a:solidFill>
              <a:srgbClr val="7F7F7F">
                <a:alpha val="49803"/>
              </a:srgbClr>
            </a:solidFill>
            <a:prstDash val="solid"/>
            <a:round/>
            <a:headEnd len="sm" w="sm" type="none"/>
            <a:tailEnd len="sm" w="sm" type="none"/>
          </a:ln>
          <a:effectLst>
            <a:outerShdw blurRad="40000" rotWithShape="0" dir="5400000" dist="20000">
              <a:srgbClr val="000000">
                <a:alpha val="37647"/>
              </a:srgbClr>
            </a:outerShdw>
          </a:effectLst>
        </p:spPr>
      </p:cxnSp>
      <p:pic>
        <p:nvPicPr>
          <p:cNvPr descr="Social and Economic Networks.jpeg" id="782" name="Google Shape;782;p67"/>
          <p:cNvPicPr preferRelativeResize="0"/>
          <p:nvPr/>
        </p:nvPicPr>
        <p:blipFill rotWithShape="1">
          <a:blip r:embed="rId8">
            <a:alphaModFix/>
          </a:blip>
          <a:srcRect b="0" l="0" r="0" t="0"/>
          <a:stretch/>
        </p:blipFill>
        <p:spPr>
          <a:xfrm>
            <a:off x="4837259" y="3920904"/>
            <a:ext cx="953941" cy="1358461"/>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68"/>
          <p:cNvPicPr preferRelativeResize="0"/>
          <p:nvPr/>
        </p:nvPicPr>
        <p:blipFill rotWithShape="1">
          <a:blip r:embed="rId3">
            <a:alphaModFix/>
          </a:blip>
          <a:srcRect b="0" l="0" r="0" t="0"/>
          <a:stretch/>
        </p:blipFill>
        <p:spPr>
          <a:xfrm>
            <a:off x="3276600" y="1257300"/>
            <a:ext cx="2562957" cy="3220648"/>
          </a:xfrm>
          <a:prstGeom prst="rect">
            <a:avLst/>
          </a:prstGeom>
          <a:noFill/>
          <a:ln>
            <a:noFill/>
          </a:ln>
        </p:spPr>
      </p:pic>
      <p:pic>
        <p:nvPicPr>
          <p:cNvPr id="789" name="Google Shape;789;p68"/>
          <p:cNvPicPr preferRelativeResize="0"/>
          <p:nvPr/>
        </p:nvPicPr>
        <p:blipFill rotWithShape="1">
          <a:blip r:embed="rId4">
            <a:alphaModFix/>
          </a:blip>
          <a:srcRect b="0" l="0" r="0" t="0"/>
          <a:stretch/>
        </p:blipFill>
        <p:spPr>
          <a:xfrm>
            <a:off x="6183770" y="1267883"/>
            <a:ext cx="2579230" cy="3220648"/>
          </a:xfrm>
          <a:prstGeom prst="rect">
            <a:avLst/>
          </a:prstGeom>
          <a:noFill/>
          <a:ln>
            <a:noFill/>
          </a:ln>
        </p:spPr>
      </p:pic>
      <p:sp>
        <p:nvSpPr>
          <p:cNvPr id="790" name="Google Shape;790;p68"/>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791" name="Google Shape;791;p68"/>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GENERAL AUDIENCE</a:t>
            </a:r>
            <a:endParaRPr b="1" sz="1600">
              <a:solidFill>
                <a:srgbClr val="D8D8D8"/>
              </a:solidFill>
              <a:latin typeface="Helvetica Neue"/>
              <a:ea typeface="Helvetica Neue"/>
              <a:cs typeface="Helvetica Neue"/>
              <a:sym typeface="Helvetica Neue"/>
            </a:endParaRPr>
          </a:p>
        </p:txBody>
      </p:sp>
      <p:pic>
        <p:nvPicPr>
          <p:cNvPr descr="Linked- How Everything Is Connected to Everything Else and What It Means.jpg" id="792" name="Google Shape;792;p68"/>
          <p:cNvPicPr preferRelativeResize="0"/>
          <p:nvPr/>
        </p:nvPicPr>
        <p:blipFill rotWithShape="1">
          <a:blip r:embed="rId5">
            <a:alphaModFix/>
          </a:blip>
          <a:srcRect b="0" l="0" r="0" t="0"/>
          <a:stretch/>
        </p:blipFill>
        <p:spPr>
          <a:xfrm>
            <a:off x="762000" y="1267883"/>
            <a:ext cx="2129022" cy="3231231"/>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9"/>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Thex</a:t>
            </a:r>
            <a:endParaRPr/>
          </a:p>
        </p:txBody>
      </p:sp>
      <p:sp>
        <p:nvSpPr>
          <p:cNvPr id="799" name="Google Shape;799;p69"/>
          <p:cNvSpPr txBox="1"/>
          <p:nvPr/>
        </p:nvSpPr>
        <p:spPr>
          <a:xfrm>
            <a:off x="1524000" y="95250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69"/>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801" name="Google Shape;801;p69"/>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DOCUMENTARY</a:t>
            </a:r>
            <a:endParaRPr b="1" sz="1600">
              <a:solidFill>
                <a:srgbClr val="D8D8D8"/>
              </a:solidFill>
              <a:latin typeface="Helvetica Neue"/>
              <a:ea typeface="Helvetica Neue"/>
              <a:cs typeface="Helvetica Neue"/>
              <a:sym typeface="Helvetica Neue"/>
            </a:endParaRPr>
          </a:p>
        </p:txBody>
      </p:sp>
      <p:pic>
        <p:nvPicPr>
          <p:cNvPr id="802" name="Google Shape;802;p69"/>
          <p:cNvPicPr preferRelativeResize="0"/>
          <p:nvPr/>
        </p:nvPicPr>
        <p:blipFill rotWithShape="1">
          <a:blip r:embed="rId3">
            <a:alphaModFix/>
          </a:blip>
          <a:srcRect b="0" l="0" r="0" t="0"/>
          <a:stretch/>
        </p:blipFill>
        <p:spPr>
          <a:xfrm>
            <a:off x="0" y="524933"/>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0"/>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Thex</a:t>
            </a:r>
            <a:endParaRPr/>
          </a:p>
        </p:txBody>
      </p:sp>
      <p:sp>
        <p:nvSpPr>
          <p:cNvPr id="809" name="Google Shape;809;p70"/>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810" name="Google Shape;810;p70"/>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NGRAMS				Networks Awareness</a:t>
            </a:r>
            <a:endParaRPr b="1" sz="1600">
              <a:solidFill>
                <a:srgbClr val="D8D8D8"/>
              </a:solidFill>
              <a:latin typeface="Helvetica Neue"/>
              <a:ea typeface="Helvetica Neue"/>
              <a:cs typeface="Helvetica Neue"/>
              <a:sym typeface="Helvetica Neue"/>
            </a:endParaRPr>
          </a:p>
        </p:txBody>
      </p:sp>
      <p:sp>
        <p:nvSpPr>
          <p:cNvPr id="811" name="Google Shape;811;p70"/>
          <p:cNvSpPr txBox="1"/>
          <p:nvPr/>
        </p:nvSpPr>
        <p:spPr>
          <a:xfrm flipH="1">
            <a:off x="26670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pic>
        <p:nvPicPr>
          <p:cNvPr descr="F-Ngrams-network.jpg" id="812" name="Google Shape;812;p70"/>
          <p:cNvPicPr preferRelativeResize="0"/>
          <p:nvPr/>
        </p:nvPicPr>
        <p:blipFill rotWithShape="1">
          <a:blip r:embed="rId3">
            <a:alphaModFix/>
          </a:blip>
          <a:srcRect b="0" l="0" r="0" t="0"/>
          <a:stretch/>
        </p:blipFill>
        <p:spPr>
          <a:xfrm>
            <a:off x="508000" y="977900"/>
            <a:ext cx="8371320" cy="3797300"/>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1"/>
          <p:cNvSpPr/>
          <p:nvPr/>
        </p:nvSpPr>
        <p:spPr>
          <a:xfrm>
            <a:off x="0" y="0"/>
            <a:ext cx="9144000" cy="5715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Thex</a:t>
            </a:r>
            <a:endParaRPr/>
          </a:p>
        </p:txBody>
      </p:sp>
      <p:sp>
        <p:nvSpPr>
          <p:cNvPr id="819" name="Google Shape;819;p71"/>
          <p:cNvSpPr txBox="1"/>
          <p:nvPr/>
        </p:nvSpPr>
        <p:spPr>
          <a:xfrm>
            <a:off x="381000" y="1020782"/>
            <a:ext cx="8382000" cy="4231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FF"/>
                </a:solidFill>
                <a:latin typeface="Helvetica Neue"/>
                <a:ea typeface="Helvetica Neue"/>
                <a:cs typeface="Helvetica Neue"/>
                <a:sym typeface="Helvetica Neue"/>
              </a:rPr>
              <a:t>If you were to understand the spread of diseases, </a:t>
            </a:r>
            <a:r>
              <a:rPr b="1" lang="en-US" sz="2800">
                <a:solidFill>
                  <a:srgbClr val="FF0000"/>
                </a:solidFill>
                <a:latin typeface="Helvetica Neue"/>
                <a:ea typeface="Helvetica Neue"/>
                <a:cs typeface="Helvetica Neue"/>
                <a:sym typeface="Helvetica Neue"/>
              </a:rPr>
              <a:t>can you do it without networks?</a:t>
            </a:r>
            <a:endParaRPr/>
          </a:p>
          <a:p>
            <a:pPr indent="0" lvl="0" marL="0" marR="0" rtl="0" algn="l">
              <a:spcBef>
                <a:spcPts val="0"/>
              </a:spcBef>
              <a:spcAft>
                <a:spcPts val="0"/>
              </a:spcAft>
              <a:buNone/>
            </a:pPr>
            <a:r>
              <a:t/>
            </a:r>
            <a:endParaRPr sz="2000">
              <a:solidFill>
                <a:srgbClr val="FFFFFF"/>
              </a:solidFill>
              <a:latin typeface="Helvetica Neue"/>
              <a:ea typeface="Helvetica Neue"/>
              <a:cs typeface="Helvetica Neue"/>
              <a:sym typeface="Helvetica Neue"/>
            </a:endParaRPr>
          </a:p>
          <a:p>
            <a:pPr indent="0" lvl="0" marL="0" marR="0" rtl="0" algn="l">
              <a:spcBef>
                <a:spcPts val="0"/>
              </a:spcBef>
              <a:spcAft>
                <a:spcPts val="0"/>
              </a:spcAft>
              <a:buNone/>
            </a:pPr>
            <a:r>
              <a:rPr lang="en-US" sz="2800">
                <a:solidFill>
                  <a:srgbClr val="FFFFFF"/>
                </a:solidFill>
                <a:latin typeface="Helvetica Neue"/>
                <a:ea typeface="Helvetica Neue"/>
                <a:cs typeface="Helvetica Neue"/>
                <a:sym typeface="Helvetica Neue"/>
              </a:rPr>
              <a:t>If you were to understand the WWW structure, searchability, etc, </a:t>
            </a:r>
            <a:r>
              <a:rPr b="1" lang="en-US" sz="2800">
                <a:solidFill>
                  <a:srgbClr val="FF0000"/>
                </a:solidFill>
                <a:latin typeface="Helvetica Neue"/>
                <a:ea typeface="Helvetica Neue"/>
                <a:cs typeface="Helvetica Neue"/>
                <a:sym typeface="Helvetica Neue"/>
              </a:rPr>
              <a:t>hopeless without invoking the Web’s topology.</a:t>
            </a:r>
            <a:r>
              <a:rPr lang="en-US" sz="2800">
                <a:solidFill>
                  <a:srgbClr val="FF0000"/>
                </a:solidFill>
                <a:latin typeface="Helvetica Neue"/>
                <a:ea typeface="Helvetica Neue"/>
                <a:cs typeface="Helvetica Neue"/>
                <a:sym typeface="Helvetica Neue"/>
              </a:rPr>
              <a:t>  </a:t>
            </a:r>
            <a:endParaRPr/>
          </a:p>
          <a:p>
            <a:pPr indent="0" lvl="0" marL="0" marR="0" rtl="0" algn="l">
              <a:spcBef>
                <a:spcPts val="0"/>
              </a:spcBef>
              <a:spcAft>
                <a:spcPts val="0"/>
              </a:spcAft>
              <a:buNone/>
            </a:pPr>
            <a:r>
              <a:t/>
            </a:r>
            <a:endParaRPr sz="2000">
              <a:solidFill>
                <a:srgbClr val="FFFFFF"/>
              </a:solidFill>
              <a:latin typeface="Helvetica Neue"/>
              <a:ea typeface="Helvetica Neue"/>
              <a:cs typeface="Helvetica Neue"/>
              <a:sym typeface="Helvetica Neue"/>
            </a:endParaRPr>
          </a:p>
          <a:p>
            <a:pPr indent="0" lvl="0" marL="0" marR="0" rtl="0" algn="l">
              <a:spcBef>
                <a:spcPts val="0"/>
              </a:spcBef>
              <a:spcAft>
                <a:spcPts val="0"/>
              </a:spcAft>
              <a:buNone/>
            </a:pPr>
            <a:r>
              <a:rPr lang="en-US" sz="2800">
                <a:solidFill>
                  <a:srgbClr val="FFFFFF"/>
                </a:solidFill>
                <a:latin typeface="Helvetica Neue"/>
                <a:ea typeface="Helvetica Neue"/>
                <a:cs typeface="Helvetica Neue"/>
                <a:sym typeface="Helvetica Neue"/>
              </a:rPr>
              <a:t>If you want to understand human diseases</a:t>
            </a:r>
            <a:r>
              <a:rPr lang="en-US" sz="2800">
                <a:solidFill>
                  <a:schemeClr val="lt1"/>
                </a:solidFill>
                <a:latin typeface="Helvetica Neue"/>
                <a:ea typeface="Helvetica Neue"/>
                <a:cs typeface="Helvetica Neue"/>
                <a:sym typeface="Helvetica Neue"/>
              </a:rPr>
              <a:t>,</a:t>
            </a:r>
            <a:r>
              <a:rPr lang="en-US" sz="2800">
                <a:solidFill>
                  <a:srgbClr val="FF0000"/>
                </a:solidFill>
                <a:latin typeface="Helvetica Neue"/>
                <a:ea typeface="Helvetica Neue"/>
                <a:cs typeface="Helvetica Neue"/>
                <a:sym typeface="Helvetica Neue"/>
              </a:rPr>
              <a:t> </a:t>
            </a:r>
            <a:r>
              <a:rPr b="1" lang="en-US" sz="2800">
                <a:solidFill>
                  <a:srgbClr val="FF0000"/>
                </a:solidFill>
                <a:latin typeface="Helvetica Neue"/>
                <a:ea typeface="Helvetica Neue"/>
                <a:cs typeface="Helvetica Neue"/>
                <a:sym typeface="Helvetica Neue"/>
              </a:rPr>
              <a:t>it is hopeless without considering the wiring diagram of the cell</a:t>
            </a:r>
            <a:r>
              <a:rPr lang="en-US" sz="2800">
                <a:solidFill>
                  <a:srgbClr val="FFFFFF"/>
                </a:solidFill>
                <a:latin typeface="Helvetica Neue"/>
                <a:ea typeface="Helvetica Neue"/>
                <a:cs typeface="Helvetica Neue"/>
                <a:sym typeface="Helvetica Neue"/>
              </a:rPr>
              <a:t>.</a:t>
            </a:r>
            <a:endParaRPr/>
          </a:p>
        </p:txBody>
      </p:sp>
      <p:sp>
        <p:nvSpPr>
          <p:cNvPr id="820" name="Google Shape;820;p71"/>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821" name="Google Shape;821;p7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MOST IMPORTANT        Networks Really Matter        </a:t>
            </a:r>
            <a:endParaRPr b="1" sz="1600">
              <a:solidFill>
                <a:srgbClr val="D8D8D8"/>
              </a:solidFill>
              <a:latin typeface="Helvetica Neue"/>
              <a:ea typeface="Helvetica Neue"/>
              <a:cs typeface="Helvetica Neue"/>
              <a:sym typeface="Helvetica Neue"/>
            </a:endParaRPr>
          </a:p>
        </p:txBody>
      </p:sp>
      <p:sp>
        <p:nvSpPr>
          <p:cNvPr id="822" name="Google Shape;822;p71"/>
          <p:cNvSpPr txBox="1"/>
          <p:nvPr/>
        </p:nvSpPr>
        <p:spPr>
          <a:xfrm flipH="1">
            <a:off x="26670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2"/>
          <p:cNvSpPr txBox="1"/>
          <p:nvPr/>
        </p:nvSpPr>
        <p:spPr>
          <a:xfrm>
            <a:off x="0" y="2134225"/>
            <a:ext cx="9144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CLASS INFORMATION</a:t>
            </a:r>
            <a:endParaRPr/>
          </a:p>
          <a:p>
            <a:pPr indent="0" lvl="0" marL="0" marR="0" rtl="0" algn="ctr">
              <a:spcBef>
                <a:spcPts val="0"/>
              </a:spcBef>
              <a:spcAft>
                <a:spcPts val="0"/>
              </a:spcAft>
              <a:buNone/>
            </a:pPr>
            <a:r>
              <a:t/>
            </a:r>
            <a:endParaRPr b="1" sz="4400">
              <a:solidFill>
                <a:srgbClr val="FF0000"/>
              </a:solidFill>
              <a:latin typeface="Helvetica Neue"/>
              <a:ea typeface="Helvetica Neue"/>
              <a:cs typeface="Helvetica Neue"/>
              <a:sym typeface="Helvetica Neue"/>
            </a:endParaRPr>
          </a:p>
        </p:txBody>
      </p:sp>
      <p:sp>
        <p:nvSpPr>
          <p:cNvPr id="829" name="Google Shape;829;p7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rgbClr val="FFFFFF"/>
                </a:solidFill>
                <a:latin typeface="Helvetica Neue"/>
                <a:ea typeface="Helvetica Neue"/>
                <a:cs typeface="Helvetica Neue"/>
                <a:sym typeface="Helvetica Neue"/>
              </a:rPr>
              <a:t>Class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320"/>
              </a:spcBef>
              <a:spcAft>
                <a:spcPts val="0"/>
              </a:spcAft>
              <a:buNone/>
            </a:pPr>
            <a:r>
              <a:t/>
            </a:r>
            <a:endParaRPr b="1" sz="1600">
              <a:solidFill>
                <a:srgbClr val="FFFFFF"/>
              </a:solidFill>
              <a:latin typeface="Helvetica Neue"/>
              <a:ea typeface="Helvetica Neue"/>
              <a:cs typeface="Helvetica Neue"/>
              <a:sym typeface="Helvetica Neue"/>
            </a:endParaRPr>
          </a:p>
        </p:txBody>
      </p:sp>
      <p:sp>
        <p:nvSpPr>
          <p:cNvPr id="830" name="Google Shape;830;p72"/>
          <p:cNvSpPr txBox="1"/>
          <p:nvPr/>
        </p:nvSpPr>
        <p:spPr>
          <a:xfrm>
            <a:off x="655320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rgbClr val="A5A5A5"/>
                </a:solidFill>
                <a:latin typeface="Helvetica Neue"/>
                <a:ea typeface="Helvetica Neue"/>
                <a:cs typeface="Helvetica Neue"/>
                <a:sym typeface="Helvetica Neue"/>
              </a:rPr>
              <a:t>Network Science: Introduction </a:t>
            </a:r>
            <a:endParaRPr i="1" sz="600">
              <a:solidFill>
                <a:srgbClr val="A5A5A5"/>
              </a:solidFill>
              <a:latin typeface="Helvetica Neue"/>
              <a:ea typeface="Helvetica Neue"/>
              <a:cs typeface="Helvetica Neue"/>
              <a:sym typeface="Helvetica Neue"/>
            </a:endParaRPr>
          </a:p>
        </p:txBody>
      </p:sp>
      <p:sp>
        <p:nvSpPr>
          <p:cNvPr id="831" name="Google Shape;831;p72"/>
          <p:cNvSpPr txBox="1"/>
          <p:nvPr/>
        </p:nvSpPr>
        <p:spPr>
          <a:xfrm flipH="1">
            <a:off x="28194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3"/>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1"/>
              </a:buClr>
              <a:buSzPts val="4400"/>
              <a:buFont typeface="Helvetica Neue"/>
              <a:buNone/>
            </a:pPr>
            <a:r>
              <a:rPr lang="en-US">
                <a:solidFill>
                  <a:schemeClr val="accent1"/>
                </a:solidFill>
                <a:latin typeface="Helvetica Neue"/>
                <a:ea typeface="Helvetica Neue"/>
                <a:cs typeface="Helvetica Neue"/>
                <a:sym typeface="Helvetica Neue"/>
              </a:rPr>
              <a:t>Classes</a:t>
            </a:r>
            <a:endParaRPr/>
          </a:p>
        </p:txBody>
      </p:sp>
      <p:sp>
        <p:nvSpPr>
          <p:cNvPr id="837" name="Google Shape;837;p73"/>
          <p:cNvSpPr txBox="1"/>
          <p:nvPr>
            <p:ph idx="1" type="body"/>
          </p:nvPr>
        </p:nvSpPr>
        <p:spPr>
          <a:xfrm>
            <a:off x="490043" y="1048844"/>
            <a:ext cx="8229600" cy="377163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800"/>
              <a:buNone/>
            </a:pPr>
            <a:r>
              <a:t/>
            </a:r>
            <a:endParaRPr sz="2800">
              <a:solidFill>
                <a:srgbClr val="595959"/>
              </a:solidFill>
              <a:latin typeface="Helvetica Neue"/>
              <a:ea typeface="Helvetica Neue"/>
              <a:cs typeface="Helvetica Neue"/>
              <a:sym typeface="Helvetica Neue"/>
            </a:endParaRPr>
          </a:p>
          <a:p>
            <a:pPr indent="0" lvl="0" marL="0" rtl="0" algn="ctr">
              <a:spcBef>
                <a:spcPts val="560"/>
              </a:spcBef>
              <a:spcAft>
                <a:spcPts val="0"/>
              </a:spcAft>
              <a:buClr>
                <a:srgbClr val="595959"/>
              </a:buClr>
              <a:buSzPts val="2800"/>
              <a:buNone/>
            </a:pPr>
            <a:r>
              <a:rPr lang="en-US" sz="2800">
                <a:solidFill>
                  <a:srgbClr val="595959"/>
                </a:solidFill>
                <a:latin typeface="Helvetica Neue"/>
                <a:ea typeface="Helvetica Neue"/>
                <a:cs typeface="Helvetica Neue"/>
                <a:sym typeface="Helvetica Neue"/>
              </a:rPr>
              <a:t>Classes: 5:30-7:20pm</a:t>
            </a:r>
            <a:endParaRPr/>
          </a:p>
          <a:p>
            <a:pPr indent="0" lvl="0" marL="0" rtl="0" algn="ctr">
              <a:spcBef>
                <a:spcPts val="560"/>
              </a:spcBef>
              <a:spcAft>
                <a:spcPts val="0"/>
              </a:spcAft>
              <a:buClr>
                <a:srgbClr val="595959"/>
              </a:buClr>
              <a:buSzPts val="2800"/>
              <a:buNone/>
            </a:pPr>
            <a:r>
              <a:rPr lang="en-US" sz="2800" u="sng">
                <a:solidFill>
                  <a:srgbClr val="595959"/>
                </a:solidFill>
                <a:latin typeface="Helvetica Neue"/>
                <a:ea typeface="Helvetica Neue"/>
                <a:cs typeface="Helvetica Neue"/>
                <a:sym typeface="Helvetica Neue"/>
              </a:rPr>
              <a:t>Always at the CCNR</a:t>
            </a:r>
            <a:r>
              <a:rPr lang="en-US" sz="2800">
                <a:solidFill>
                  <a:srgbClr val="595959"/>
                </a:solidFill>
                <a:latin typeface="Helvetica Neue"/>
                <a:ea typeface="Helvetica Neue"/>
                <a:cs typeface="Helvetica Neue"/>
                <a:sym typeface="Helvetica Neue"/>
              </a:rPr>
              <a:t>,</a:t>
            </a:r>
            <a:endParaRPr/>
          </a:p>
          <a:p>
            <a:pPr indent="0" lvl="0" marL="0" rtl="0" algn="ctr">
              <a:spcBef>
                <a:spcPts val="560"/>
              </a:spcBef>
              <a:spcAft>
                <a:spcPts val="0"/>
              </a:spcAft>
              <a:buClr>
                <a:srgbClr val="595959"/>
              </a:buClr>
              <a:buSzPts val="2800"/>
              <a:buNone/>
            </a:pPr>
            <a:r>
              <a:rPr lang="en-US" sz="2800">
                <a:solidFill>
                  <a:srgbClr val="595959"/>
                </a:solidFill>
                <a:latin typeface="Helvetica Neue"/>
                <a:ea typeface="Helvetica Neue"/>
                <a:cs typeface="Helvetica Neue"/>
                <a:sym typeface="Helvetica Neue"/>
              </a:rPr>
              <a:t>177 Huntington Ave, 11</a:t>
            </a:r>
            <a:r>
              <a:rPr baseline="30000" lang="en-US" sz="2800">
                <a:solidFill>
                  <a:srgbClr val="595959"/>
                </a:solidFill>
                <a:latin typeface="Helvetica Neue"/>
                <a:ea typeface="Helvetica Neue"/>
                <a:cs typeface="Helvetica Neue"/>
                <a:sym typeface="Helvetica Neue"/>
              </a:rPr>
              <a:t>th</a:t>
            </a:r>
            <a:r>
              <a:rPr lang="en-US" sz="2800">
                <a:solidFill>
                  <a:srgbClr val="595959"/>
                </a:solidFill>
                <a:latin typeface="Helvetica Neue"/>
                <a:ea typeface="Helvetica Neue"/>
                <a:cs typeface="Helvetica Neue"/>
                <a:sym typeface="Helvetica Neue"/>
              </a:rPr>
              <a:t> floor*</a:t>
            </a:r>
            <a:endParaRPr/>
          </a:p>
          <a:p>
            <a:pPr indent="0" lvl="0" marL="0" rtl="0" algn="l">
              <a:spcBef>
                <a:spcPts val="480"/>
              </a:spcBef>
              <a:spcAft>
                <a:spcPts val="0"/>
              </a:spcAft>
              <a:buClr>
                <a:srgbClr val="595959"/>
              </a:buClr>
              <a:buSzPts val="2400"/>
              <a:buNone/>
            </a:pPr>
            <a:r>
              <a:rPr lang="en-US" sz="2400">
                <a:solidFill>
                  <a:srgbClr val="595959"/>
                </a:solidFill>
                <a:latin typeface="Helvetica Neue"/>
                <a:ea typeface="Helvetica Neue"/>
                <a:cs typeface="Helvetica Neue"/>
                <a:sym typeface="Helvetica Neue"/>
              </a:rPr>
              <a:t>*</a:t>
            </a:r>
            <a:r>
              <a:rPr lang="en-US" sz="2100">
                <a:solidFill>
                  <a:srgbClr val="595959"/>
                </a:solidFill>
                <a:latin typeface="Helvetica Neue"/>
                <a:ea typeface="Helvetica Neue"/>
                <a:cs typeface="Helvetica Neue"/>
                <a:sym typeface="Helvetica Neue"/>
              </a:rPr>
              <a:t>unless a different location is announced (during classes, via email) </a:t>
            </a:r>
            <a:endParaRPr/>
          </a:p>
        </p:txBody>
      </p:sp>
      <p:pic>
        <p:nvPicPr>
          <p:cNvPr id="838" name="Google Shape;838;p73"/>
          <p:cNvPicPr preferRelativeResize="0"/>
          <p:nvPr/>
        </p:nvPicPr>
        <p:blipFill rotWithShape="1">
          <a:blip r:embed="rId3">
            <a:alphaModFix/>
          </a:blip>
          <a:srcRect b="0" l="0" r="0" t="0"/>
          <a:stretch/>
        </p:blipFill>
        <p:spPr>
          <a:xfrm>
            <a:off x="3862495" y="3601983"/>
            <a:ext cx="1504247" cy="197287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4"/>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4F81BD"/>
              </a:buClr>
              <a:buSzPts val="4400"/>
              <a:buFont typeface="Helvetica Neue"/>
              <a:buNone/>
            </a:pPr>
            <a:r>
              <a:rPr lang="en-US">
                <a:solidFill>
                  <a:srgbClr val="4F81BD"/>
                </a:solidFill>
                <a:latin typeface="Helvetica Neue"/>
                <a:ea typeface="Helvetica Neue"/>
                <a:cs typeface="Helvetica Neue"/>
                <a:sym typeface="Helvetica Neue"/>
              </a:rPr>
              <a:t>What to achieve</a:t>
            </a:r>
            <a:endParaRPr/>
          </a:p>
        </p:txBody>
      </p:sp>
      <p:sp>
        <p:nvSpPr>
          <p:cNvPr id="844" name="Google Shape;844;p74"/>
          <p:cNvSpPr txBox="1"/>
          <p:nvPr>
            <p:ph idx="1" type="body"/>
          </p:nvPr>
        </p:nvSpPr>
        <p:spPr>
          <a:xfrm>
            <a:off x="242579" y="1148550"/>
            <a:ext cx="8590169" cy="3771636"/>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You are expected to come to lectures and participate in class discussions (10%)</a:t>
            </a:r>
            <a:endParaRPr/>
          </a:p>
          <a:p>
            <a:pPr indent="-342900" lvl="0" marL="342900" rtl="0" algn="l">
              <a:spcBef>
                <a:spcPts val="56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3 written/computational assignments (each = 15% for grading)</a:t>
            </a:r>
            <a:endParaRPr sz="2800">
              <a:solidFill>
                <a:srgbClr val="595959"/>
              </a:solidFill>
              <a:latin typeface="Helvetica Neue"/>
              <a:ea typeface="Helvetica Neue"/>
              <a:cs typeface="Helvetica Neue"/>
              <a:sym typeface="Helvetica Neue"/>
            </a:endParaRPr>
          </a:p>
          <a:p>
            <a:pPr indent="-342900" lvl="0" marL="342900" rtl="0" algn="l">
              <a:spcBef>
                <a:spcPts val="56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Project with three presentations</a:t>
            </a:r>
            <a:endParaRPr/>
          </a:p>
          <a:p>
            <a:pPr indent="0" lvl="0" marL="0" rtl="0" algn="l">
              <a:spcBef>
                <a:spcPts val="560"/>
              </a:spcBef>
              <a:spcAft>
                <a:spcPts val="0"/>
              </a:spcAft>
              <a:buClr>
                <a:srgbClr val="595959"/>
              </a:buClr>
              <a:buSzPts val="2800"/>
              <a:buNone/>
            </a:pPr>
            <a:r>
              <a:rPr lang="en-US" sz="2800">
                <a:solidFill>
                  <a:srgbClr val="595959"/>
                </a:solidFill>
                <a:latin typeface="Helvetica Neue"/>
                <a:ea typeface="Helvetica Neue"/>
                <a:cs typeface="Helvetica Neue"/>
                <a:sym typeface="Helvetica Neue"/>
              </a:rPr>
              <a:t>		</a:t>
            </a:r>
            <a:r>
              <a:rPr lang="en-US" sz="2400">
                <a:solidFill>
                  <a:srgbClr val="595959"/>
                </a:solidFill>
                <a:latin typeface="Helvetica Neue"/>
                <a:ea typeface="Helvetica Neue"/>
                <a:cs typeface="Helvetica Neue"/>
                <a:sym typeface="Helvetica Neue"/>
              </a:rPr>
              <a:t>preliminary (no grading, only feedback)</a:t>
            </a:r>
            <a:endParaRPr/>
          </a:p>
          <a:p>
            <a:pPr indent="0" lvl="0" marL="0" rtl="0" algn="l">
              <a:spcBef>
                <a:spcPts val="480"/>
              </a:spcBef>
              <a:spcAft>
                <a:spcPts val="0"/>
              </a:spcAft>
              <a:buClr>
                <a:srgbClr val="595959"/>
              </a:buClr>
              <a:buSzPts val="2400"/>
              <a:buNone/>
            </a:pPr>
            <a:r>
              <a:rPr lang="en-US" sz="2400">
                <a:solidFill>
                  <a:srgbClr val="595959"/>
                </a:solidFill>
                <a:latin typeface="Helvetica Neue"/>
                <a:ea typeface="Helvetica Neue"/>
                <a:cs typeface="Helvetica Neue"/>
                <a:sym typeface="Helvetica Neue"/>
              </a:rPr>
              <a:t>		intermediate (10%)</a:t>
            </a:r>
            <a:endParaRPr/>
          </a:p>
          <a:p>
            <a:pPr indent="0" lvl="0" marL="0" rtl="0" algn="l">
              <a:spcBef>
                <a:spcPts val="480"/>
              </a:spcBef>
              <a:spcAft>
                <a:spcPts val="0"/>
              </a:spcAft>
              <a:buClr>
                <a:srgbClr val="595959"/>
              </a:buClr>
              <a:buSzPts val="2400"/>
              <a:buNone/>
            </a:pPr>
            <a:r>
              <a:rPr lang="en-US" sz="2400">
                <a:solidFill>
                  <a:srgbClr val="595959"/>
                </a:solidFill>
                <a:latin typeface="Helvetica Neue"/>
                <a:ea typeface="Helvetica Neue"/>
                <a:cs typeface="Helvetica Neue"/>
                <a:sym typeface="Helvetica Neue"/>
              </a:rPr>
              <a:t>		final (35%)</a:t>
            </a:r>
            <a:endParaRPr/>
          </a:p>
        </p:txBody>
      </p:sp>
      <p:sp>
        <p:nvSpPr>
          <p:cNvPr id="845" name="Google Shape;845;p74"/>
          <p:cNvSpPr/>
          <p:nvPr/>
        </p:nvSpPr>
        <p:spPr>
          <a:xfrm>
            <a:off x="135626" y="4970029"/>
            <a:ext cx="9008374"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595959"/>
                </a:solidFill>
                <a:latin typeface="Helvetica Neue"/>
                <a:ea typeface="Helvetica Neue"/>
                <a:cs typeface="Helvetica Neue"/>
                <a:sym typeface="Helvetica Neue"/>
              </a:rPr>
              <a:t>Check the syllabus on the course website!</a:t>
            </a:r>
            <a:r>
              <a:rPr lang="en-US" sz="2400">
                <a:solidFill>
                  <a:srgbClr val="595959"/>
                </a:solidFill>
                <a:latin typeface="Helvetica Neue"/>
                <a:ea typeface="Helvetica Neue"/>
                <a:cs typeface="Helvetica Neue"/>
                <a:sym typeface="Helvetica Neue"/>
              </a:rPr>
              <a:t> </a:t>
            </a:r>
            <a:endParaRPr/>
          </a:p>
          <a:p>
            <a:pPr indent="0" lvl="0" marL="0" marR="0" rtl="0" algn="ctr">
              <a:spcBef>
                <a:spcPts val="0"/>
              </a:spcBef>
              <a:spcAft>
                <a:spcPts val="0"/>
              </a:spcAft>
              <a:buNone/>
            </a:pPr>
            <a:r>
              <a:rPr lang="en-US" sz="1800">
                <a:solidFill>
                  <a:srgbClr val="595959"/>
                </a:solidFill>
                <a:latin typeface="Helvetica Neue"/>
                <a:ea typeface="Helvetica Neue"/>
                <a:cs typeface="Helvetica Neue"/>
                <a:sym typeface="Helvetica Neue"/>
              </a:rPr>
              <a:t>Barabsilab.neu.edu/courses/phys5116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slide3.jpg" id="153" name="Google Shape;153;p21"/>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154" name="Google Shape;154;p21"/>
          <p:cNvSpPr txBox="1"/>
          <p:nvPr>
            <p:ph idx="1" type="subTitle"/>
          </p:nvPr>
        </p:nvSpPr>
        <p:spPr>
          <a:xfrm>
            <a:off x="152400" y="1866900"/>
            <a:ext cx="4419600" cy="3533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rgbClr val="888888"/>
              </a:buClr>
              <a:buSzPct val="100000"/>
              <a:buNone/>
            </a:pPr>
            <a:r>
              <a:t/>
            </a:r>
            <a:endParaRPr b="1" sz="2000">
              <a:solidFill>
                <a:srgbClr val="BFBFBF"/>
              </a:solidFill>
              <a:latin typeface="Helvetica Neue"/>
              <a:ea typeface="Helvetica Neue"/>
              <a:cs typeface="Helvetica Neue"/>
              <a:sym typeface="Helvetica Neue"/>
            </a:endParaRPr>
          </a:p>
          <a:p>
            <a:pPr indent="0" lvl="0" marL="0" rtl="0" algn="l">
              <a:spcBef>
                <a:spcPts val="310"/>
              </a:spcBef>
              <a:spcAft>
                <a:spcPts val="0"/>
              </a:spcAft>
              <a:buClr>
                <a:schemeClr val="dk1"/>
              </a:buClr>
              <a:buSzPct val="100000"/>
              <a:buNone/>
            </a:pPr>
            <a:r>
              <a:rPr lang="en-US" sz="2000">
                <a:solidFill>
                  <a:schemeClr val="dk1"/>
                </a:solidFill>
                <a:latin typeface="Helvetica Neue"/>
                <a:ea typeface="Helvetica Neue"/>
                <a:cs typeface="Helvetica Neue"/>
                <a:sym typeface="Helvetica Neue"/>
              </a:rPr>
              <a:t>[adj., v. kuh m-pleks, kom-pleks; n. kom-pleks] </a:t>
            </a:r>
            <a:endParaRPr/>
          </a:p>
          <a:p>
            <a:pPr indent="0" lvl="0" marL="0" rtl="0" algn="l">
              <a:spcBef>
                <a:spcPts val="310"/>
              </a:spcBef>
              <a:spcAft>
                <a:spcPts val="0"/>
              </a:spcAft>
              <a:buClr>
                <a:schemeClr val="dk1"/>
              </a:buClr>
              <a:buSzPct val="100000"/>
              <a:buNone/>
            </a:pPr>
            <a:r>
              <a:rPr lang="en-US" sz="2000">
                <a:solidFill>
                  <a:schemeClr val="dk1"/>
                </a:solidFill>
                <a:latin typeface="Helvetica Neue"/>
                <a:ea typeface="Helvetica Neue"/>
                <a:cs typeface="Helvetica Neue"/>
                <a:sym typeface="Helvetica Neue"/>
              </a:rPr>
              <a:t>–adjective </a:t>
            </a:r>
            <a:endParaRPr/>
          </a:p>
          <a:p>
            <a:pPr indent="0" lvl="0" marL="0" rtl="0" algn="l">
              <a:spcBef>
                <a:spcPts val="310"/>
              </a:spcBef>
              <a:spcAft>
                <a:spcPts val="0"/>
              </a:spcAft>
              <a:buClr>
                <a:srgbClr val="FF0000"/>
              </a:buClr>
              <a:buSzPct val="100000"/>
              <a:buNone/>
            </a:pPr>
            <a:r>
              <a:rPr lang="en-US" sz="2000">
                <a:solidFill>
                  <a:srgbClr val="FF0000"/>
                </a:solidFill>
                <a:latin typeface="Helvetica Neue"/>
                <a:ea typeface="Helvetica Neue"/>
                <a:cs typeface="Helvetica Neue"/>
                <a:sym typeface="Helvetica Neue"/>
              </a:rPr>
              <a:t>1. </a:t>
            </a:r>
            <a:endParaRPr/>
          </a:p>
          <a:p>
            <a:pPr indent="0" lvl="0" marL="0" rtl="0" algn="l">
              <a:spcBef>
                <a:spcPts val="310"/>
              </a:spcBef>
              <a:spcAft>
                <a:spcPts val="0"/>
              </a:spcAft>
              <a:buClr>
                <a:schemeClr val="dk1"/>
              </a:buClr>
              <a:buSzPct val="100000"/>
              <a:buNone/>
            </a:pPr>
            <a:r>
              <a:rPr lang="en-US" sz="2000">
                <a:solidFill>
                  <a:schemeClr val="dk1"/>
                </a:solidFill>
                <a:latin typeface="Helvetica Neue"/>
                <a:ea typeface="Helvetica Neue"/>
                <a:cs typeface="Helvetica Neue"/>
                <a:sym typeface="Helvetica Neue"/>
              </a:rPr>
              <a:t>composed of many interconnected parts; compound; composite: a complex highway system. </a:t>
            </a:r>
            <a:endParaRPr/>
          </a:p>
          <a:p>
            <a:pPr indent="0" lvl="0" marL="0" rtl="0" algn="l">
              <a:spcBef>
                <a:spcPts val="310"/>
              </a:spcBef>
              <a:spcAft>
                <a:spcPts val="0"/>
              </a:spcAft>
              <a:buClr>
                <a:srgbClr val="FF0000"/>
              </a:buClr>
              <a:buSzPct val="100000"/>
              <a:buNone/>
            </a:pPr>
            <a:r>
              <a:rPr lang="en-US" sz="2000">
                <a:solidFill>
                  <a:srgbClr val="FF0000"/>
                </a:solidFill>
                <a:latin typeface="Helvetica Neue"/>
                <a:ea typeface="Helvetica Neue"/>
                <a:cs typeface="Helvetica Neue"/>
                <a:sym typeface="Helvetica Neue"/>
              </a:rPr>
              <a:t>2. </a:t>
            </a:r>
            <a:endParaRPr/>
          </a:p>
          <a:p>
            <a:pPr indent="0" lvl="0" marL="0" rtl="0" algn="l">
              <a:spcBef>
                <a:spcPts val="310"/>
              </a:spcBef>
              <a:spcAft>
                <a:spcPts val="0"/>
              </a:spcAft>
              <a:buClr>
                <a:schemeClr val="dk1"/>
              </a:buClr>
              <a:buSzPct val="100000"/>
              <a:buNone/>
            </a:pPr>
            <a:r>
              <a:rPr lang="en-US" sz="2000">
                <a:solidFill>
                  <a:schemeClr val="dk1"/>
                </a:solidFill>
                <a:latin typeface="Helvetica Neue"/>
                <a:ea typeface="Helvetica Neue"/>
                <a:cs typeface="Helvetica Neue"/>
                <a:sym typeface="Helvetica Neue"/>
              </a:rPr>
              <a:t>characterized by a very complicated or involved arrangement of parts, units, etc.: complex machinery. </a:t>
            </a:r>
            <a:endParaRPr/>
          </a:p>
          <a:p>
            <a:pPr indent="0" lvl="0" marL="0" rtl="0" algn="l">
              <a:spcBef>
                <a:spcPts val="310"/>
              </a:spcBef>
              <a:spcAft>
                <a:spcPts val="0"/>
              </a:spcAft>
              <a:buClr>
                <a:srgbClr val="FF0000"/>
              </a:buClr>
              <a:buSzPct val="100000"/>
              <a:buNone/>
            </a:pPr>
            <a:r>
              <a:rPr lang="en-US" sz="2000">
                <a:solidFill>
                  <a:srgbClr val="FF0000"/>
                </a:solidFill>
                <a:latin typeface="Helvetica Neue"/>
                <a:ea typeface="Helvetica Neue"/>
                <a:cs typeface="Helvetica Neue"/>
                <a:sym typeface="Helvetica Neue"/>
              </a:rPr>
              <a:t>3. </a:t>
            </a:r>
            <a:endParaRPr/>
          </a:p>
          <a:p>
            <a:pPr indent="0" lvl="0" marL="0" rtl="0" algn="l">
              <a:spcBef>
                <a:spcPts val="310"/>
              </a:spcBef>
              <a:spcAft>
                <a:spcPts val="0"/>
              </a:spcAft>
              <a:buClr>
                <a:schemeClr val="dk1"/>
              </a:buClr>
              <a:buSzPct val="100000"/>
              <a:buNone/>
            </a:pPr>
            <a:r>
              <a:rPr lang="en-US" sz="2000">
                <a:solidFill>
                  <a:schemeClr val="dk1"/>
                </a:solidFill>
                <a:latin typeface="Helvetica Neue"/>
                <a:ea typeface="Helvetica Neue"/>
                <a:cs typeface="Helvetica Neue"/>
                <a:sym typeface="Helvetica Neue"/>
              </a:rPr>
              <a:t>so complicated or intricate as to be hard to understand or deal with: a complex problem. </a:t>
            </a:r>
            <a:endParaRPr/>
          </a:p>
          <a:p>
            <a:pPr indent="0" lvl="0" marL="0" rtl="0" algn="r">
              <a:spcBef>
                <a:spcPts val="240"/>
              </a:spcBef>
              <a:spcAft>
                <a:spcPts val="0"/>
              </a:spcAft>
              <a:buClr>
                <a:srgbClr val="A5A5A5"/>
              </a:buClr>
              <a:buSzPct val="100000"/>
              <a:buNone/>
            </a:pPr>
            <a:r>
              <a:rPr b="1" i="1" lang="en-US" sz="1548">
                <a:solidFill>
                  <a:srgbClr val="A5A5A5"/>
                </a:solidFill>
                <a:latin typeface="Helvetica Neue"/>
                <a:ea typeface="Helvetica Neue"/>
                <a:cs typeface="Helvetica Neue"/>
                <a:sym typeface="Helvetica Neue"/>
              </a:rPr>
              <a:t>				Source: Dictionary.com</a:t>
            </a:r>
            <a:endParaRPr b="1" i="1" sz="1548">
              <a:solidFill>
                <a:srgbClr val="A5A5A5"/>
              </a:solidFill>
              <a:latin typeface="Helvetica Neue"/>
              <a:ea typeface="Helvetica Neue"/>
              <a:cs typeface="Helvetica Neue"/>
              <a:sym typeface="Helvetica Neue"/>
            </a:endParaRPr>
          </a:p>
        </p:txBody>
      </p:sp>
      <p:sp>
        <p:nvSpPr>
          <p:cNvPr id="155" name="Google Shape;155;p21"/>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COMPLEX SYSTEMS</a:t>
            </a:r>
            <a:endParaRPr/>
          </a:p>
        </p:txBody>
      </p:sp>
      <p:sp>
        <p:nvSpPr>
          <p:cNvPr id="156" name="Google Shape;156;p21"/>
          <p:cNvSpPr txBox="1"/>
          <p:nvPr/>
        </p:nvSpPr>
        <p:spPr>
          <a:xfrm>
            <a:off x="4953000" y="1257300"/>
            <a:ext cx="4038600" cy="3276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lang="en-US" sz="1729">
                <a:solidFill>
                  <a:schemeClr val="dk1"/>
                </a:solidFill>
                <a:latin typeface="Helvetica Neue"/>
                <a:ea typeface="Helvetica Neue"/>
                <a:cs typeface="Helvetica Neue"/>
                <a:sym typeface="Helvetica Neue"/>
              </a:rPr>
              <a:t>Complexity, a </a:t>
            </a:r>
            <a:r>
              <a:rPr b="1" lang="en-US" sz="1729">
                <a:solidFill>
                  <a:schemeClr val="dk1"/>
                </a:solidFill>
                <a:latin typeface="Helvetica Neue"/>
                <a:ea typeface="Helvetica Neue"/>
                <a:cs typeface="Helvetica Neue"/>
                <a:sym typeface="Helvetica Neue"/>
              </a:rPr>
              <a:t>scientific theory</a:t>
            </a:r>
            <a:r>
              <a:rPr lang="en-US" sz="1729">
                <a:solidFill>
                  <a:schemeClr val="dk1"/>
                </a:solidFill>
                <a:latin typeface="Helvetica Neue"/>
                <a:ea typeface="Helvetica Neue"/>
                <a:cs typeface="Helvetica Neue"/>
                <a:sym typeface="Helvetica Neue"/>
              </a:rPr>
              <a:t> which asserts that some systems display behavioral phenomena that are completely inexplicable by any conventional analysis of the systems’ constituent parts. These phenomena, commonly referred to as emergent behaviour, seem to occur in many complex systems involving living organisms, such as a stock market or the human brain.</a:t>
            </a:r>
            <a:endParaRPr/>
          </a:p>
          <a:p>
            <a:pPr indent="0" lvl="0" marL="0" marR="0" rtl="0" algn="l">
              <a:spcBef>
                <a:spcPts val="370"/>
              </a:spcBef>
              <a:spcAft>
                <a:spcPts val="0"/>
              </a:spcAft>
              <a:buNone/>
            </a:pPr>
            <a:r>
              <a:rPr b="1" lang="en-US" sz="2000">
                <a:solidFill>
                  <a:srgbClr val="BFBFBF"/>
                </a:solidFill>
                <a:latin typeface="Helvetica Neue"/>
                <a:ea typeface="Helvetica Neue"/>
                <a:cs typeface="Helvetica Neue"/>
                <a:sym typeface="Helvetica Neue"/>
              </a:rPr>
              <a:t> </a:t>
            </a:r>
            <a:endParaRPr/>
          </a:p>
          <a:p>
            <a:pPr indent="0" lvl="0" marL="0" marR="0" rtl="0" algn="r">
              <a:spcBef>
                <a:spcPts val="240"/>
              </a:spcBef>
              <a:spcAft>
                <a:spcPts val="0"/>
              </a:spcAft>
              <a:buNone/>
            </a:pPr>
            <a:r>
              <a:rPr b="1" i="1" lang="en-US" sz="1297">
                <a:solidFill>
                  <a:srgbClr val="A5A5A5"/>
                </a:solidFill>
                <a:latin typeface="Helvetica Neue"/>
                <a:ea typeface="Helvetica Neue"/>
                <a:cs typeface="Helvetica Neue"/>
                <a:sym typeface="Helvetica Neue"/>
              </a:rPr>
              <a:t>Source: </a:t>
            </a:r>
            <a:r>
              <a:rPr b="1" i="1" lang="en-US" sz="1297" u="sng">
                <a:solidFill>
                  <a:srgbClr val="A5A5A5"/>
                </a:solidFill>
                <a:latin typeface="Helvetica Neue"/>
                <a:ea typeface="Helvetica Neue"/>
                <a:cs typeface="Helvetica Neue"/>
                <a:sym typeface="Helvetica Neue"/>
              </a:rPr>
              <a:t>John L. Casti</a:t>
            </a:r>
            <a:r>
              <a:rPr b="1" i="1" lang="en-US" sz="1297">
                <a:solidFill>
                  <a:srgbClr val="A5A5A5"/>
                </a:solidFill>
                <a:latin typeface="Helvetica Neue"/>
                <a:ea typeface="Helvetica Neue"/>
                <a:cs typeface="Helvetica Neue"/>
                <a:sym typeface="Helvetica Neue"/>
              </a:rPr>
              <a:t>, Encyclopædia Britannica</a:t>
            </a:r>
            <a:endParaRPr/>
          </a:p>
          <a:p>
            <a:pPr indent="0" lvl="0" marL="0" marR="0" rtl="0" algn="l">
              <a:spcBef>
                <a:spcPts val="370"/>
              </a:spcBef>
              <a:spcAft>
                <a:spcPts val="0"/>
              </a:spcAft>
              <a:buNone/>
            </a:pPr>
            <a:r>
              <a:rPr b="1" lang="en-US" sz="2000">
                <a:solidFill>
                  <a:srgbClr val="BFBFBF"/>
                </a:solidFill>
                <a:latin typeface="Helvetica Neue"/>
                <a:ea typeface="Helvetica Neue"/>
                <a:cs typeface="Helvetica Neue"/>
                <a:sym typeface="Helvetica Neue"/>
              </a:rPr>
              <a:t> </a:t>
            </a:r>
            <a:endParaRPr/>
          </a:p>
        </p:txBody>
      </p:sp>
      <p:sp>
        <p:nvSpPr>
          <p:cNvPr id="157" name="Google Shape;157;p21"/>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5"/>
          <p:cNvSpPr txBox="1"/>
          <p:nvPr>
            <p:ph type="title"/>
          </p:nvPr>
        </p:nvSpPr>
        <p:spPr>
          <a:xfrm>
            <a:off x="2133035" y="0"/>
            <a:ext cx="4623631"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4F81BD"/>
              </a:buClr>
              <a:buSzPts val="4400"/>
              <a:buFont typeface="Helvetica Neue"/>
              <a:buNone/>
            </a:pPr>
            <a:r>
              <a:rPr lang="en-US">
                <a:solidFill>
                  <a:srgbClr val="4F81BD"/>
                </a:solidFill>
                <a:latin typeface="Helvetica Neue"/>
                <a:ea typeface="Helvetica Neue"/>
                <a:cs typeface="Helvetica Neue"/>
                <a:sym typeface="Helvetica Neue"/>
              </a:rPr>
              <a:t>Schedule</a:t>
            </a:r>
            <a:endParaRPr/>
          </a:p>
        </p:txBody>
      </p:sp>
      <p:sp>
        <p:nvSpPr>
          <p:cNvPr id="852" name="Google Shape;852;p75"/>
          <p:cNvSpPr/>
          <p:nvPr/>
        </p:nvSpPr>
        <p:spPr>
          <a:xfrm>
            <a:off x="135626" y="4970029"/>
            <a:ext cx="9008374"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595959"/>
                </a:solidFill>
                <a:latin typeface="Helvetica Neue"/>
                <a:ea typeface="Helvetica Neue"/>
                <a:cs typeface="Helvetica Neue"/>
                <a:sym typeface="Helvetica Neue"/>
              </a:rPr>
              <a:t>You may also find this on the course website</a:t>
            </a:r>
            <a:endParaRPr sz="2400">
              <a:solidFill>
                <a:srgbClr val="595959"/>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rgbClr val="595959"/>
                </a:solidFill>
                <a:latin typeface="Helvetica Neue"/>
                <a:ea typeface="Helvetica Neue"/>
                <a:cs typeface="Helvetica Neue"/>
                <a:sym typeface="Helvetica Neue"/>
              </a:rPr>
              <a:t>https://www.barabasilab.com/course</a:t>
            </a:r>
            <a:endParaRPr/>
          </a:p>
        </p:txBody>
      </p:sp>
      <p:pic>
        <p:nvPicPr>
          <p:cNvPr id="853" name="Google Shape;853;p75"/>
          <p:cNvPicPr preferRelativeResize="0"/>
          <p:nvPr/>
        </p:nvPicPr>
        <p:blipFill rotWithShape="1">
          <a:blip r:embed="rId3">
            <a:alphaModFix/>
          </a:blip>
          <a:srcRect b="0" l="0" r="0" t="0"/>
          <a:stretch/>
        </p:blipFill>
        <p:spPr>
          <a:xfrm>
            <a:off x="2133035" y="882307"/>
            <a:ext cx="4761886" cy="415791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descr="agenda.pdf" id="859" name="Google Shape;859;p76"/>
          <p:cNvPicPr preferRelativeResize="0"/>
          <p:nvPr/>
        </p:nvPicPr>
        <p:blipFill rotWithShape="1">
          <a:blip r:embed="rId3">
            <a:alphaModFix amt="38000"/>
          </a:blip>
          <a:srcRect b="0" l="0" r="0" t="0"/>
          <a:stretch/>
        </p:blipFill>
        <p:spPr>
          <a:xfrm>
            <a:off x="1492249" y="86504"/>
            <a:ext cx="7171989" cy="5541992"/>
          </a:xfrm>
          <a:prstGeom prst="rect">
            <a:avLst/>
          </a:prstGeom>
          <a:noFill/>
          <a:ln>
            <a:noFill/>
          </a:ln>
        </p:spPr>
      </p:pic>
      <p:sp>
        <p:nvSpPr>
          <p:cNvPr id="860" name="Google Shape;860;p76"/>
          <p:cNvSpPr txBox="1"/>
          <p:nvPr>
            <p:ph type="title"/>
          </p:nvPr>
        </p:nvSpPr>
        <p:spPr>
          <a:xfrm>
            <a:off x="2133035" y="0"/>
            <a:ext cx="4623631" cy="952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4F81BD"/>
              </a:buClr>
              <a:buSzPts val="4400"/>
              <a:buFont typeface="Helvetica Neue"/>
              <a:buNone/>
            </a:pPr>
            <a:r>
              <a:rPr lang="en-US">
                <a:solidFill>
                  <a:srgbClr val="4F81BD"/>
                </a:solidFill>
                <a:latin typeface="Helvetica Neue"/>
                <a:ea typeface="Helvetica Neue"/>
                <a:cs typeface="Helvetica Neue"/>
                <a:sym typeface="Helvetica Neue"/>
              </a:rPr>
              <a:t>Schedule</a:t>
            </a:r>
            <a:endParaRPr/>
          </a:p>
        </p:txBody>
      </p:sp>
      <p:sp>
        <p:nvSpPr>
          <p:cNvPr id="861" name="Google Shape;861;p76"/>
          <p:cNvSpPr txBox="1"/>
          <p:nvPr>
            <p:ph idx="1" type="body"/>
          </p:nvPr>
        </p:nvSpPr>
        <p:spPr>
          <a:xfrm>
            <a:off x="180931" y="1543113"/>
            <a:ext cx="8963069" cy="377163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You are encouraged to read the chapter(s) </a:t>
            </a:r>
            <a:r>
              <a:rPr b="1" lang="en-US" sz="2800">
                <a:solidFill>
                  <a:srgbClr val="595959"/>
                </a:solidFill>
                <a:latin typeface="Helvetica Neue"/>
                <a:ea typeface="Helvetica Neue"/>
                <a:cs typeface="Helvetica Neue"/>
                <a:sym typeface="Helvetica Neue"/>
              </a:rPr>
              <a:t>before</a:t>
            </a:r>
            <a:r>
              <a:rPr lang="en-US" sz="2800">
                <a:solidFill>
                  <a:srgbClr val="595959"/>
                </a:solidFill>
                <a:latin typeface="Helvetica Neue"/>
                <a:ea typeface="Helvetica Neue"/>
                <a:cs typeface="Helvetica Neue"/>
                <a:sym typeface="Helvetica Neue"/>
              </a:rPr>
              <a:t> class</a:t>
            </a:r>
            <a:endParaRPr/>
          </a:p>
          <a:p>
            <a:pPr indent="-342900" lvl="0" marL="342900" rtl="0" algn="l">
              <a:spcBef>
                <a:spcPts val="56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Make sure you bring your laptop for the "Hands-on” classes</a:t>
            </a:r>
            <a:endParaRPr/>
          </a:p>
          <a:p>
            <a:pPr indent="-342900" lvl="0" marL="342900" rtl="0" algn="l">
              <a:spcBef>
                <a:spcPts val="56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Respect the deadlines for the assignments (no extensions granted)</a:t>
            </a:r>
            <a:endParaRPr/>
          </a:p>
          <a:p>
            <a:pPr indent="-342900" lvl="0" marL="342900" rtl="0" algn="l">
              <a:spcBef>
                <a:spcPts val="560"/>
              </a:spcBef>
              <a:spcAft>
                <a:spcPts val="0"/>
              </a:spcAft>
              <a:buClr>
                <a:srgbClr val="595959"/>
              </a:buClr>
              <a:buSzPts val="2800"/>
              <a:buChar char="•"/>
            </a:pPr>
            <a:r>
              <a:rPr lang="en-US" sz="2800">
                <a:solidFill>
                  <a:srgbClr val="595959"/>
                </a:solidFill>
                <a:latin typeface="Helvetica Neue"/>
                <a:ea typeface="Helvetica Neue"/>
                <a:cs typeface="Helvetica Neue"/>
                <a:sym typeface="Helvetica Neue"/>
              </a:rPr>
              <a:t>Instructions for the presentations will be given during the class</a:t>
            </a:r>
            <a:endParaRPr/>
          </a:p>
          <a:p>
            <a:pPr indent="-165100" lvl="0" marL="342900" rtl="0" algn="l">
              <a:spcBef>
                <a:spcPts val="560"/>
              </a:spcBef>
              <a:spcAft>
                <a:spcPts val="0"/>
              </a:spcAft>
              <a:buClr>
                <a:schemeClr val="dk1"/>
              </a:buClr>
              <a:buSzPts val="2800"/>
              <a:buNone/>
            </a:pPr>
            <a:r>
              <a:t/>
            </a:r>
            <a:endParaRPr sz="2800">
              <a:solidFill>
                <a:srgbClr val="595959"/>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77"/>
          <p:cNvPicPr preferRelativeResize="0"/>
          <p:nvPr/>
        </p:nvPicPr>
        <p:blipFill rotWithShape="1">
          <a:blip r:embed="rId3">
            <a:alphaModFix/>
          </a:blip>
          <a:srcRect b="0" l="0" r="0" t="0"/>
          <a:stretch/>
        </p:blipFill>
        <p:spPr>
          <a:xfrm>
            <a:off x="4657725" y="1716088"/>
            <a:ext cx="223838" cy="352425"/>
          </a:xfrm>
          <a:prstGeom prst="rect">
            <a:avLst/>
          </a:prstGeom>
          <a:noFill/>
          <a:ln>
            <a:noFill/>
          </a:ln>
        </p:spPr>
      </p:pic>
      <p:sp>
        <p:nvSpPr>
          <p:cNvPr id="868" name="Google Shape;868;p77"/>
          <p:cNvSpPr txBox="1"/>
          <p:nvPr/>
        </p:nvSpPr>
        <p:spPr>
          <a:xfrm>
            <a:off x="5638800" y="5400675"/>
            <a:ext cx="3429000" cy="2301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A5A5A5"/>
                </a:solidFill>
                <a:latin typeface="Helvetica Neue"/>
                <a:ea typeface="Helvetica Neue"/>
                <a:cs typeface="Helvetica Neue"/>
                <a:sym typeface="Helvetica Neue"/>
              </a:rPr>
              <a:t>Network Science: Evolving Network Models </a:t>
            </a:r>
            <a:r>
              <a:rPr i="1" lang="en-US" sz="600">
                <a:solidFill>
                  <a:srgbClr val="A5A5A5"/>
                </a:solidFill>
                <a:latin typeface="Helvetica Neue"/>
                <a:ea typeface="Helvetica Neue"/>
                <a:cs typeface="Helvetica Neue"/>
                <a:sym typeface="Helvetica Neue"/>
              </a:rPr>
              <a:t>February 14, 2011</a:t>
            </a:r>
            <a:endParaRPr/>
          </a:p>
        </p:txBody>
      </p:sp>
      <p:sp>
        <p:nvSpPr>
          <p:cNvPr id="869" name="Google Shape;869;p77"/>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4F81BD"/>
              </a:buClr>
              <a:buSzPct val="100000"/>
              <a:buFont typeface="Helvetica Neue"/>
              <a:buNone/>
            </a:pPr>
            <a:r>
              <a:rPr lang="en-US">
                <a:solidFill>
                  <a:srgbClr val="4F81BD"/>
                </a:solidFill>
                <a:latin typeface="Helvetica Neue"/>
                <a:ea typeface="Helvetica Neue"/>
                <a:cs typeface="Helvetica Neue"/>
                <a:sym typeface="Helvetica Neue"/>
              </a:rPr>
              <a:t>Preliminary project presentation</a:t>
            </a:r>
            <a:br>
              <a:rPr lang="en-US">
                <a:solidFill>
                  <a:srgbClr val="4F81BD"/>
                </a:solidFill>
                <a:latin typeface="Helvetica Neue"/>
                <a:ea typeface="Helvetica Neue"/>
                <a:cs typeface="Helvetica Neue"/>
                <a:sym typeface="Helvetica Neue"/>
              </a:rPr>
            </a:br>
            <a:r>
              <a:rPr lang="en-US">
                <a:solidFill>
                  <a:srgbClr val="4F81BD"/>
                </a:solidFill>
                <a:latin typeface="Helvetica Neue"/>
                <a:ea typeface="Helvetica Neue"/>
                <a:cs typeface="Helvetica Neue"/>
                <a:sym typeface="Helvetica Neue"/>
              </a:rPr>
              <a:t>(Sep. 27</a:t>
            </a:r>
            <a:r>
              <a:rPr baseline="30000" lang="en-US">
                <a:solidFill>
                  <a:srgbClr val="4F81BD"/>
                </a:solidFill>
                <a:latin typeface="Helvetica Neue"/>
                <a:ea typeface="Helvetica Neue"/>
                <a:cs typeface="Helvetica Neue"/>
                <a:sym typeface="Helvetica Neue"/>
              </a:rPr>
              <a:t>th</a:t>
            </a:r>
            <a:r>
              <a:rPr lang="en-US">
                <a:solidFill>
                  <a:srgbClr val="4F81BD"/>
                </a:solidFill>
                <a:latin typeface="Helvetica Neue"/>
                <a:ea typeface="Helvetica Neue"/>
                <a:cs typeface="Helvetica Neue"/>
                <a:sym typeface="Helvetica Neue"/>
              </a:rPr>
              <a:t>)</a:t>
            </a:r>
            <a:endParaRPr baseline="30000">
              <a:solidFill>
                <a:srgbClr val="366092"/>
              </a:solidFill>
            </a:endParaRPr>
          </a:p>
        </p:txBody>
      </p:sp>
      <p:sp>
        <p:nvSpPr>
          <p:cNvPr id="870" name="Google Shape;870;p77"/>
          <p:cNvSpPr txBox="1"/>
          <p:nvPr/>
        </p:nvSpPr>
        <p:spPr>
          <a:xfrm>
            <a:off x="906062" y="1297341"/>
            <a:ext cx="6587222" cy="5078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5 slides</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b="1" lang="en-US" sz="1800">
                <a:solidFill>
                  <a:srgbClr val="595959"/>
                </a:solidFill>
                <a:latin typeface="Helvetica Neue"/>
                <a:ea typeface="Helvetica Neue"/>
                <a:cs typeface="Helvetica Neue"/>
                <a:sym typeface="Helvetica Neue"/>
              </a:rPr>
              <a:t>Discuss:</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What are your nodes and links</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How will you collect the data, or which dataset you will study</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Expected size of the network (# nodes, # links)</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What questions you plan to ask (they may change as we move </a:t>
            </a:r>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along with the class).</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595959"/>
                </a:solidFill>
                <a:latin typeface="Helvetica Neue"/>
                <a:ea typeface="Helvetica Neue"/>
                <a:cs typeface="Helvetica Neue"/>
                <a:sym typeface="Helvetica Neue"/>
              </a:rPr>
              <a:t>Why do we care about the network you plan to study.</a:t>
            </a:r>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595959"/>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THE ROLE OF NETWORKS</a:t>
            </a:r>
            <a:endParaRPr b="1" sz="1600">
              <a:solidFill>
                <a:srgbClr val="D8D8D8"/>
              </a:solidFill>
              <a:latin typeface="Helvetica Neue"/>
              <a:ea typeface="Helvetica Neue"/>
              <a:cs typeface="Helvetica Neue"/>
              <a:sym typeface="Helvetica Neue"/>
            </a:endParaRPr>
          </a:p>
        </p:txBody>
      </p:sp>
      <p:sp>
        <p:nvSpPr>
          <p:cNvPr id="163" name="Google Shape;163;p22"/>
          <p:cNvSpPr txBox="1"/>
          <p:nvPr/>
        </p:nvSpPr>
        <p:spPr>
          <a:xfrm>
            <a:off x="533400" y="1790700"/>
            <a:ext cx="7543800" cy="449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chemeClr val="dk1"/>
                </a:solidFill>
                <a:latin typeface="Helvetica Neue"/>
                <a:ea typeface="Helvetica Neue"/>
                <a:cs typeface="Helvetica Neue"/>
                <a:sym typeface="Helvetica Neue"/>
              </a:rPr>
              <a:t>Behind each complex system there is a </a:t>
            </a:r>
            <a:r>
              <a:rPr b="1" lang="en-US" sz="4500">
                <a:solidFill>
                  <a:schemeClr val="dk1"/>
                </a:solidFill>
                <a:latin typeface="Helvetica Neue"/>
                <a:ea typeface="Helvetica Neue"/>
                <a:cs typeface="Helvetica Neue"/>
                <a:sym typeface="Helvetica Neue"/>
              </a:rPr>
              <a:t>network</a:t>
            </a:r>
            <a:r>
              <a:rPr lang="en-US" sz="4500">
                <a:solidFill>
                  <a:schemeClr val="dk1"/>
                </a:solidFill>
                <a:latin typeface="Helvetica Neue"/>
                <a:ea typeface="Helvetica Neue"/>
                <a:cs typeface="Helvetica Neue"/>
                <a:sym typeface="Helvetica Neue"/>
              </a:rPr>
              <a:t>, that defines the interactions between the component. </a:t>
            </a:r>
            <a:endParaRPr/>
          </a:p>
        </p:txBody>
      </p:sp>
      <p:sp>
        <p:nvSpPr>
          <p:cNvPr id="164" name="Google Shape;164;p22"/>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slide14_facebook.jpg" id="170" name="Google Shape;170;p23"/>
          <p:cNvPicPr preferRelativeResize="0"/>
          <p:nvPr/>
        </p:nvPicPr>
        <p:blipFill rotWithShape="1">
          <a:blip r:embed="rId3">
            <a:alphaModFix/>
          </a:blip>
          <a:srcRect b="0" l="0" r="0" t="0"/>
          <a:stretch/>
        </p:blipFill>
        <p:spPr>
          <a:xfrm>
            <a:off x="0" y="0"/>
            <a:ext cx="9144000" cy="5715000"/>
          </a:xfrm>
          <a:prstGeom prst="rect">
            <a:avLst/>
          </a:prstGeom>
          <a:noFill/>
          <a:ln>
            <a:noFill/>
          </a:ln>
        </p:spPr>
      </p:pic>
      <p:sp>
        <p:nvSpPr>
          <p:cNvPr id="171" name="Google Shape;171;p23"/>
          <p:cNvSpPr txBox="1"/>
          <p:nvPr/>
        </p:nvSpPr>
        <p:spPr>
          <a:xfrm>
            <a:off x="152400" y="5184456"/>
            <a:ext cx="549882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rgbClr val="FFFFFF"/>
                </a:solidFill>
                <a:latin typeface="Helvetica Neue"/>
                <a:ea typeface="Helvetica Neue"/>
                <a:cs typeface="Helvetica Neue"/>
                <a:sym typeface="Helvetica Neue"/>
              </a:rPr>
              <a:t>Keith Shepherd's "Sunday Best”. http://baseballart.com/2010/07/shades-of-greatness-a-story-that-needed-to-be-told/</a:t>
            </a:r>
            <a:endParaRPr i="1" sz="800">
              <a:solidFill>
                <a:srgbClr val="FFFFFF"/>
              </a:solidFill>
              <a:latin typeface="Helvetica Neue"/>
              <a:ea typeface="Helvetica Neue"/>
              <a:cs typeface="Helvetica Neue"/>
              <a:sym typeface="Helvetica Neue"/>
            </a:endParaRPr>
          </a:p>
        </p:txBody>
      </p:sp>
      <p:sp>
        <p:nvSpPr>
          <p:cNvPr id="172" name="Google Shape;172;p23"/>
          <p:cNvSpPr txBox="1"/>
          <p:nvPr/>
        </p:nvSpPr>
        <p:spPr>
          <a:xfrm>
            <a:off x="2019300" y="4076700"/>
            <a:ext cx="5105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Helvetica Neue"/>
                <a:ea typeface="Helvetica Neue"/>
                <a:cs typeface="Helvetica Neue"/>
                <a:sym typeface="Helvetica Neue"/>
              </a:rPr>
              <a:t>The “Social Graph” behind Facebook</a:t>
            </a:r>
            <a:endParaRPr i="1" sz="1200">
              <a:solidFill>
                <a:srgbClr val="FFFFFF"/>
              </a:solidFill>
              <a:latin typeface="Helvetica Neue"/>
              <a:ea typeface="Helvetica Neue"/>
              <a:cs typeface="Helvetica Neue"/>
              <a:sym typeface="Helvetica Neue"/>
            </a:endParaRPr>
          </a:p>
        </p:txBody>
      </p:sp>
      <p:sp>
        <p:nvSpPr>
          <p:cNvPr id="173" name="Google Shape;173;p23"/>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SOCIETY        </a:t>
            </a:r>
            <a:r>
              <a:rPr b="1" lang="en-US" sz="1600">
                <a:solidFill>
                  <a:srgbClr val="D8D8D8"/>
                </a:solidFill>
                <a:latin typeface="Helvetica Neue"/>
                <a:ea typeface="Helvetica Neue"/>
                <a:cs typeface="Helvetica Neue"/>
                <a:sym typeface="Helvetica Neue"/>
              </a:rPr>
              <a:t>Factoid:</a:t>
            </a:r>
            <a:endParaRPr/>
          </a:p>
        </p:txBody>
      </p:sp>
      <p:sp>
        <p:nvSpPr>
          <p:cNvPr id="174" name="Google Shape;174;p23"/>
          <p:cNvSpPr txBox="1"/>
          <p:nvPr/>
        </p:nvSpPr>
        <p:spPr>
          <a:xfrm flipH="1">
            <a:off x="1447800" y="152401"/>
            <a:ext cx="45719" cy="4191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lt1"/>
              </a:solidFill>
              <a:latin typeface="Helvetica Neue"/>
              <a:ea typeface="Helvetica Neue"/>
              <a:cs typeface="Helvetica Neue"/>
              <a:sym typeface="Helvetica Neue"/>
            </a:endParaRPr>
          </a:p>
        </p:txBody>
      </p:sp>
      <p:sp>
        <p:nvSpPr>
          <p:cNvPr id="175" name="Google Shape;175;p23"/>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457200" y="0"/>
            <a:ext cx="8229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sz="2400">
              <a:solidFill>
                <a:srgbClr val="FFFFFF"/>
              </a:solidFill>
              <a:latin typeface="Calibri"/>
              <a:ea typeface="Calibri"/>
              <a:cs typeface="Calibri"/>
              <a:sym typeface="Calibri"/>
            </a:endParaRPr>
          </a:p>
        </p:txBody>
      </p:sp>
      <p:pic>
        <p:nvPicPr>
          <p:cNvPr descr="orgnet-email" id="181" name="Google Shape;181;p24"/>
          <p:cNvPicPr preferRelativeResize="0"/>
          <p:nvPr/>
        </p:nvPicPr>
        <p:blipFill rotWithShape="1">
          <a:blip r:embed="rId3">
            <a:alphaModFix/>
          </a:blip>
          <a:srcRect b="0" l="0" r="0" t="0"/>
          <a:stretch/>
        </p:blipFill>
        <p:spPr>
          <a:xfrm>
            <a:off x="1742209" y="771320"/>
            <a:ext cx="5659581" cy="3914980"/>
          </a:xfrm>
          <a:prstGeom prst="rect">
            <a:avLst/>
          </a:prstGeom>
          <a:noFill/>
          <a:ln>
            <a:noFill/>
          </a:ln>
        </p:spPr>
      </p:pic>
      <p:sp>
        <p:nvSpPr>
          <p:cNvPr id="182" name="Google Shape;182;p24"/>
          <p:cNvSpPr txBox="1"/>
          <p:nvPr/>
        </p:nvSpPr>
        <p:spPr>
          <a:xfrm>
            <a:off x="1295400" y="4416504"/>
            <a:ext cx="17526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 </a:t>
            </a:r>
            <a:r>
              <a:rPr lang="en-US" sz="1400">
                <a:solidFill>
                  <a:srgbClr val="000000"/>
                </a:solidFill>
                <a:latin typeface="Helvetica Neue"/>
                <a:ea typeface="Helvetica Neue"/>
                <a:cs typeface="Helvetica Neue"/>
                <a:sym typeface="Helvetica Neue"/>
              </a:rPr>
              <a:t>departments</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 </a:t>
            </a:r>
            <a:r>
              <a:rPr lang="en-US" sz="1400">
                <a:solidFill>
                  <a:srgbClr val="000000"/>
                </a:solidFill>
                <a:latin typeface="Helvetica Neue"/>
                <a:ea typeface="Helvetica Neue"/>
                <a:cs typeface="Helvetica Neue"/>
                <a:sym typeface="Helvetica Neue"/>
              </a:rPr>
              <a:t>consultants</a:t>
            </a:r>
            <a:endParaRPr/>
          </a:p>
          <a:p>
            <a:pPr indent="0" lvl="0" marL="0" marR="0" rtl="0" algn="l">
              <a:spcBef>
                <a:spcPts val="0"/>
              </a:spcBef>
              <a:spcAft>
                <a:spcPts val="0"/>
              </a:spcAft>
              <a:buNone/>
            </a:pPr>
            <a:r>
              <a:t/>
            </a:r>
            <a:endParaRPr sz="8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rgbClr val="000000"/>
                </a:solidFill>
                <a:latin typeface="Helvetica Neue"/>
                <a:ea typeface="Helvetica Neue"/>
                <a:cs typeface="Helvetica Neue"/>
                <a:sym typeface="Helvetica Neue"/>
              </a:rPr>
              <a:t>: </a:t>
            </a:r>
            <a:r>
              <a:rPr lang="en-US" sz="1400">
                <a:solidFill>
                  <a:srgbClr val="000000"/>
                </a:solidFill>
                <a:latin typeface="Helvetica Neue"/>
                <a:ea typeface="Helvetica Neue"/>
                <a:cs typeface="Helvetica Neue"/>
                <a:sym typeface="Helvetica Neue"/>
              </a:rPr>
              <a:t>external experts</a:t>
            </a:r>
            <a:endParaRPr/>
          </a:p>
        </p:txBody>
      </p:sp>
      <p:sp>
        <p:nvSpPr>
          <p:cNvPr id="183" name="Google Shape;183;p24"/>
          <p:cNvSpPr txBox="1"/>
          <p:nvPr/>
        </p:nvSpPr>
        <p:spPr>
          <a:xfrm>
            <a:off x="6019800" y="4416504"/>
            <a:ext cx="96482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Helvetica Neue"/>
                <a:ea typeface="Helvetica Neue"/>
                <a:cs typeface="Helvetica Neue"/>
                <a:sym typeface="Helvetica Neue"/>
              </a:rPr>
              <a:t>www.orgnet.com</a:t>
            </a:r>
            <a:endParaRPr i="1" sz="800">
              <a:solidFill>
                <a:schemeClr val="dk1"/>
              </a:solidFill>
              <a:latin typeface="Helvetica Neue"/>
              <a:ea typeface="Helvetica Neue"/>
              <a:cs typeface="Helvetica Neue"/>
              <a:sym typeface="Helvetica Neue"/>
            </a:endParaRPr>
          </a:p>
        </p:txBody>
      </p:sp>
      <p:sp>
        <p:nvSpPr>
          <p:cNvPr id="184" name="Google Shape;184;p24"/>
          <p:cNvSpPr txBox="1"/>
          <p:nvPr/>
        </p:nvSpPr>
        <p:spPr>
          <a:xfrm>
            <a:off x="0" y="152400"/>
            <a:ext cx="9144000" cy="4191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000">
                <a:solidFill>
                  <a:schemeClr val="lt1"/>
                </a:solidFill>
                <a:latin typeface="Helvetica Neue"/>
                <a:ea typeface="Helvetica Neue"/>
                <a:cs typeface="Helvetica Neue"/>
                <a:sym typeface="Helvetica Neue"/>
              </a:rPr>
              <a:t>STRUCTURE OF AN ORGANIZATION</a:t>
            </a:r>
            <a:endParaRPr b="1" sz="1600">
              <a:solidFill>
                <a:srgbClr val="D8D8D8"/>
              </a:solidFill>
              <a:latin typeface="Helvetica Neue"/>
              <a:ea typeface="Helvetica Neue"/>
              <a:cs typeface="Helvetica Neue"/>
              <a:sym typeface="Helvetica Neue"/>
            </a:endParaRPr>
          </a:p>
        </p:txBody>
      </p:sp>
      <p:sp>
        <p:nvSpPr>
          <p:cNvPr id="185" name="Google Shape;185;p24"/>
          <p:cNvSpPr/>
          <p:nvPr/>
        </p:nvSpPr>
        <p:spPr>
          <a:xfrm>
            <a:off x="381000" y="4526697"/>
            <a:ext cx="228600" cy="152400"/>
          </a:xfrm>
          <a:prstGeom prst="rect">
            <a:avLst/>
          </a:prstGeom>
          <a:solidFill>
            <a:srgbClr val="FF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4"/>
          <p:cNvSpPr/>
          <p:nvPr/>
        </p:nvSpPr>
        <p:spPr>
          <a:xfrm>
            <a:off x="723900" y="4526697"/>
            <a:ext cx="228600" cy="152400"/>
          </a:xfrm>
          <a:prstGeom prst="rect">
            <a:avLst/>
          </a:prstGeom>
          <a:solidFill>
            <a:srgbClr val="0000FF"/>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24"/>
          <p:cNvSpPr/>
          <p:nvPr/>
        </p:nvSpPr>
        <p:spPr>
          <a:xfrm>
            <a:off x="1066800" y="4526697"/>
            <a:ext cx="228600" cy="152400"/>
          </a:xfrm>
          <a:prstGeom prst="rect">
            <a:avLst/>
          </a:prstGeom>
          <a:solidFill>
            <a:srgbClr val="008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4"/>
          <p:cNvSpPr/>
          <p:nvPr/>
        </p:nvSpPr>
        <p:spPr>
          <a:xfrm>
            <a:off x="1066800" y="4879896"/>
            <a:ext cx="228600" cy="152400"/>
          </a:xfrm>
          <a:prstGeom prst="rect">
            <a:avLst/>
          </a:prstGeom>
          <a:solidFill>
            <a:srgbClr val="DCC20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4"/>
          <p:cNvSpPr/>
          <p:nvPr/>
        </p:nvSpPr>
        <p:spPr>
          <a:xfrm>
            <a:off x="1066800" y="5247500"/>
            <a:ext cx="228600" cy="152400"/>
          </a:xfrm>
          <a:prstGeom prst="rect">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24"/>
          <p:cNvSpPr txBox="1"/>
          <p:nvPr/>
        </p:nvSpPr>
        <p:spPr>
          <a:xfrm>
            <a:off x="6486360" y="5399900"/>
            <a:ext cx="2590800"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900">
                <a:solidFill>
                  <a:srgbClr val="BFBFBF"/>
                </a:solidFill>
                <a:latin typeface="Helvetica Neue"/>
                <a:ea typeface="Helvetica Neue"/>
                <a:cs typeface="Helvetica Neue"/>
                <a:sym typeface="Helvetica Neue"/>
              </a:rPr>
              <a:t>Network Science: Introduction</a:t>
            </a:r>
            <a:endParaRPr i="1" sz="600">
              <a:solidFill>
                <a:srgbClr val="BFBFBF"/>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